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83" r:id="rId5"/>
    <p:sldId id="263" r:id="rId6"/>
    <p:sldId id="257" r:id="rId7"/>
    <p:sldId id="1555" r:id="rId8"/>
    <p:sldId id="1504" r:id="rId9"/>
    <p:sldId id="1556" r:id="rId10"/>
    <p:sldId id="1501" r:id="rId11"/>
    <p:sldId id="1508" r:id="rId12"/>
    <p:sldId id="1567" r:id="rId13"/>
    <p:sldId id="1568" r:id="rId14"/>
    <p:sldId id="1569" r:id="rId15"/>
    <p:sldId id="1570" r:id="rId16"/>
    <p:sldId id="1565" r:id="rId17"/>
    <p:sldId id="1514" r:id="rId18"/>
    <p:sldId id="1527" r:id="rId19"/>
    <p:sldId id="1534" r:id="rId20"/>
    <p:sldId id="1535" r:id="rId21"/>
    <p:sldId id="1511" r:id="rId22"/>
    <p:sldId id="1566" r:id="rId23"/>
    <p:sldId id="1538" r:id="rId24"/>
    <p:sldId id="1539" r:id="rId25"/>
    <p:sldId id="1513" r:id="rId26"/>
    <p:sldId id="1545" r:id="rId27"/>
    <p:sldId id="1547" r:id="rId28"/>
    <p:sldId id="1551" r:id="rId29"/>
    <p:sldId id="1517" r:id="rId30"/>
    <p:sldId id="1518" r:id="rId31"/>
  </p:sldIdLst>
  <p:sldSz cx="12192000" cy="6858000"/>
  <p:notesSz cx="7315200" cy="9601200"/>
  <p:defaultTextStyle>
    <a:defPPr>
      <a:defRPr lang="en-US"/>
    </a:defPPr>
    <a:lvl1pPr marL="0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2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5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59D2EF0-E9A9-4166-9134-92D31FB2088B}">
          <p14:sldIdLst>
            <p14:sldId id="283"/>
            <p14:sldId id="263"/>
            <p14:sldId id="257"/>
            <p14:sldId id="1555"/>
            <p14:sldId id="1504"/>
            <p14:sldId id="1556"/>
            <p14:sldId id="1501"/>
            <p14:sldId id="1508"/>
            <p14:sldId id="1567"/>
            <p14:sldId id="1568"/>
            <p14:sldId id="1569"/>
            <p14:sldId id="1570"/>
            <p14:sldId id="1565"/>
            <p14:sldId id="1514"/>
            <p14:sldId id="1527"/>
            <p14:sldId id="1534"/>
            <p14:sldId id="1535"/>
            <p14:sldId id="1511"/>
            <p14:sldId id="1566"/>
            <p14:sldId id="1538"/>
            <p14:sldId id="1539"/>
            <p14:sldId id="1513"/>
            <p14:sldId id="1545"/>
            <p14:sldId id="1547"/>
            <p14:sldId id="1551"/>
            <p14:sldId id="1517"/>
            <p14:sldId id="151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6AB5E032-AC1C-D805-B1D2-920A2238E515}" name="Erik Mas" initials="EM" userId="S::Erik.Mas@fando.com::915e24ae-890d-46f4-b72b-cb97c81db83c" providerId="AD"/>
  <p188:author id="{5013EF33-AE31-4023-0F0C-5A63361611AF}" name="Sam Huffman" initials="SH" userId="S::Sam.Huffman@fando.com::4ed30cab-547d-4bf4-8628-0cba526c24f6" providerId="AD"/>
  <p188:author id="{5E3D03B6-0F14-083B-CF5F-ABC3FCD39961}" name="Akta Patel" initials="AP" userId="S::Akta.Patel@fando.com::64101458-e610-49dc-996b-cc62339670e0" providerId="AD"/>
  <p188:author id="{C7B4FABB-9E76-7F99-4328-18FDEFC545DD}" name="Erik Mas" initials="EM" userId="S::Erik.Mas@fando.com::24174ac3-e922-4368-a68e-f26bd5457e35" providerId="AD"/>
  <p188:author id="{FE7798C2-86E2-C96D-926A-8B25F40192A6}" name="Akta Patel" initials="AP" userId="S::Akta.Patel@fando.com::5c4d86f7-eb8c-4b09-8c20-1f1413eeb403" providerId="AD"/>
  <p188:author id="{B31816C3-EE31-2D00-D67E-60D90A31DDE2}" name="Sara Morrison" initials="SM" userId="S::Sara.Morrison@fando.com::f8c1a794-a845-4ced-9a96-cd52cb596f5e" providerId="AD"/>
  <p188:author id="{792F84CA-0482-A8F4-505D-EC2123FB1D6A}" name="Sage Hardesty" initials="SH" userId="S::sage.hardesty@fando.com::26a6cc9d-4afd-40c8-83e9-0a34202195a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52"/>
    <a:srgbClr val="A3C8DA"/>
    <a:srgbClr val="FFFFFF"/>
    <a:srgbClr val="194A44"/>
    <a:srgbClr val="1C9685"/>
    <a:srgbClr val="FF33CC"/>
    <a:srgbClr val="7030A0"/>
    <a:srgbClr val="68B5C4"/>
    <a:srgbClr val="A4D0DC"/>
    <a:srgbClr val="DCE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0" autoAdjust="0"/>
    <p:restoredTop sz="96689" autoAdjust="0"/>
  </p:normalViewPr>
  <p:slideViewPr>
    <p:cSldViewPr snapToGrid="0" snapToObjects="1">
      <p:cViewPr varScale="1">
        <p:scale>
          <a:sx n="120" d="100"/>
          <a:sy n="120" d="100"/>
        </p:scale>
        <p:origin x="20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7AF9F8-4FF1-9842-821B-2704B54B78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l">
              <a:defRPr sz="1500"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BBCED2-E6C4-B34C-9C27-57B37E7321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l">
              <a:defRPr sz="15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E07259-CEC8-134D-98BD-E889CF5925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r">
              <a:defRPr sz="1500"/>
            </a:lvl1pPr>
          </a:lstStyle>
          <a:p>
            <a:fld id="{B174BFF1-401E-E140-9517-519C2735B9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678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l">
              <a:defRPr sz="15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8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r">
              <a:defRPr sz="1500"/>
            </a:lvl1pPr>
          </a:lstStyle>
          <a:p>
            <a:fld id="{52024A77-B79C-B745-A9E1-1D6D51ED6B5E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2334" tIns="56167" rIns="112334" bIns="5616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112334" tIns="56167" rIns="112334" bIns="5616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l">
              <a:defRPr sz="15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r">
              <a:defRPr sz="1500"/>
            </a:lvl1pPr>
          </a:lstStyle>
          <a:p>
            <a:fld id="{B4B22E3E-6DFE-0042-8B0C-4D2D9BD74D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853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2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5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22E3E-6DFE-0042-8B0C-4D2D9BD74D5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998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22E3E-6DFE-0042-8B0C-4D2D9BD74D5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6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22E3E-6DFE-0042-8B0C-4D2D9BD74D5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038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EBA94-8FBC-399C-AF82-1DB681E34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3E478C-467A-5194-5B17-C68B2FB040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CE4426-745B-565F-E17F-EE5EC6E8D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7FE3F-E121-6960-0C03-E2CA3638F1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22E3E-6DFE-0042-8B0C-4D2D9BD74D5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684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AA753-A77E-5570-543E-6234609F5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397735-1DE8-4E4F-8AF2-BB64556BB9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0E0B4C-7CC2-8AC8-84C0-3C673FA16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6C688-563C-E90A-6FF6-FCD4A5723B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22E3E-6DFE-0042-8B0C-4D2D9BD74D5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7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2CEC5-9202-22FC-7F54-05A6DC4A4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884C3A-7F9D-1437-752E-98FAC10EE9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CCE858-7D87-57DC-CACD-CD929FBFE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88AB4-4BDD-CB20-7F88-7032A2315F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22E3E-6DFE-0042-8B0C-4D2D9BD74D5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980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22E3E-6DFE-0042-8B0C-4D2D9BD74D5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015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80348-5050-AE38-2C90-E2A97BF0B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3B3C11-4C46-53D3-E140-F4AB997EFB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67B62C-6FEF-10AA-E8B5-D36CFC9950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10754-90F4-D72E-DD5E-3E1D4E1FD6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22E3E-6DFE-0042-8B0C-4D2D9BD74D5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1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C56F5-F5D5-2906-2264-A332D5DAA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444954-7128-E525-D3C0-626387CE3B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6514F2-F089-A9DB-DA50-2C01E14AD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55EEF-2C7D-DE48-8633-5BEE75E197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22E3E-6DFE-0042-8B0C-4D2D9BD74D5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760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F09F1CA-603C-DFED-E820-36C19C402A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91998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9566" y="3425521"/>
            <a:ext cx="7544701" cy="1062134"/>
          </a:xfrm>
          <a:effectLst>
            <a:outerShdw blurRad="152422" dist="77657" sx="110000" sy="110000" algn="ctr" rotWithShape="0">
              <a:schemeClr val="tx1">
                <a:alpha val="93000"/>
              </a:schemeClr>
            </a:outerShdw>
          </a:effectLst>
        </p:spPr>
        <p:txBody>
          <a:bodyPr anchor="ctr" anchorCtr="0">
            <a:noAutofit/>
          </a:bodyPr>
          <a:lstStyle>
            <a:lvl1pPr marL="0" indent="0" algn="l">
              <a:buNone/>
              <a:defRPr sz="2000" cap="all" spc="0" baseline="0">
                <a:solidFill>
                  <a:schemeClr val="bg1"/>
                </a:solidFill>
                <a:effectLst>
                  <a:outerShdw blurRad="228600" dist="77470" dir="16200000" sx="103000" sy="103000" algn="ctr" rotWithShape="0">
                    <a:schemeClr val="tx1">
                      <a:alpha val="93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92" indent="0" algn="ctr">
              <a:buNone/>
              <a:defRPr sz="2000"/>
            </a:lvl2pPr>
            <a:lvl3pPr marL="914384" indent="0" algn="ctr">
              <a:buNone/>
              <a:defRPr sz="1800"/>
            </a:lvl3pPr>
            <a:lvl4pPr marL="1371576" indent="0" algn="ctr">
              <a:buNone/>
              <a:defRPr sz="1600"/>
            </a:lvl4pPr>
            <a:lvl5pPr marL="1828768" indent="0" algn="ctr">
              <a:buNone/>
              <a:defRPr sz="1600"/>
            </a:lvl5pPr>
            <a:lvl6pPr marL="2285960" indent="0" algn="ctr">
              <a:buNone/>
              <a:defRPr sz="1600"/>
            </a:lvl6pPr>
            <a:lvl7pPr marL="2743152" indent="0" algn="ctr">
              <a:buNone/>
              <a:defRPr sz="1600"/>
            </a:lvl7pPr>
            <a:lvl8pPr marL="3200344" indent="0" algn="ctr">
              <a:buNone/>
              <a:defRPr sz="1600"/>
            </a:lvl8pPr>
            <a:lvl9pPr marL="365753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668054"/>
            <a:ext cx="9204267" cy="1709927"/>
          </a:xfrm>
          <a:solidFill>
            <a:srgbClr val="003E52"/>
          </a:solidFill>
          <a:effectLst/>
        </p:spPr>
        <p:txBody>
          <a:bodyPr lIns="1554480" tIns="182880" anchor="ctr" anchorCtr="0">
            <a:noAutofit/>
          </a:bodyPr>
          <a:lstStyle>
            <a:lvl1pPr algn="l">
              <a:defRPr sz="6000">
                <a:solidFill>
                  <a:schemeClr val="bg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04986A-108C-E7D0-B434-1C93AC714F21}"/>
              </a:ext>
            </a:extLst>
          </p:cNvPr>
          <p:cNvSpPr/>
          <p:nvPr userDrawn="1"/>
        </p:nvSpPr>
        <p:spPr>
          <a:xfrm flipV="1">
            <a:off x="0" y="0"/>
            <a:ext cx="12192000" cy="753341"/>
          </a:xfrm>
          <a:prstGeom prst="rect">
            <a:avLst/>
          </a:prstGeom>
          <a:solidFill>
            <a:srgbClr val="005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70160" y="3156343"/>
            <a:ext cx="6051680" cy="54531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68189390-6FF0-1179-5C77-31188B0614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41948" y="6408846"/>
            <a:ext cx="864211" cy="35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20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68">
          <p15:clr>
            <a:srgbClr val="FBAE40"/>
          </p15:clr>
        </p15:guide>
        <p15:guide id="2" pos="489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04986A-108C-E7D0-B434-1C93AC714F21}"/>
              </a:ext>
            </a:extLst>
          </p:cNvPr>
          <p:cNvSpPr/>
          <p:nvPr userDrawn="1"/>
        </p:nvSpPr>
        <p:spPr>
          <a:xfrm flipV="1">
            <a:off x="0" y="0"/>
            <a:ext cx="12192000" cy="704850"/>
          </a:xfrm>
          <a:prstGeom prst="rect">
            <a:avLst/>
          </a:prstGeom>
          <a:solidFill>
            <a:srgbClr val="005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70160" y="3156343"/>
            <a:ext cx="6051680" cy="54531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3711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68">
          <p15:clr>
            <a:srgbClr val="FBAE40"/>
          </p15:clr>
        </p15:guide>
        <p15:guide id="2" pos="489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064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68">
          <p15:clr>
            <a:srgbClr val="FBAE40"/>
          </p15:clr>
        </p15:guide>
        <p15:guide id="2" pos="489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anitary Sewe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70160" y="3156343"/>
            <a:ext cx="6051680" cy="54531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EDC79A-4E38-C554-5244-BD1E5EC0C910}"/>
              </a:ext>
            </a:extLst>
          </p:cNvPr>
          <p:cNvGrpSpPr/>
          <p:nvPr userDrawn="1"/>
        </p:nvGrpSpPr>
        <p:grpSpPr>
          <a:xfrm>
            <a:off x="-4638362" y="157055"/>
            <a:ext cx="4462860" cy="778062"/>
            <a:chOff x="1602509" y="2309443"/>
            <a:chExt cx="4941429" cy="113152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BDA868-0DE2-35A5-AD16-F8E6D2C9A7E2}"/>
                </a:ext>
              </a:extLst>
            </p:cNvPr>
            <p:cNvSpPr txBox="1"/>
            <p:nvPr userDrawn="1"/>
          </p:nvSpPr>
          <p:spPr>
            <a:xfrm>
              <a:off x="1602509" y="2309443"/>
              <a:ext cx="4750190" cy="683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54" b="1" dirty="0">
                  <a:ln w="15875">
                    <a:solidFill>
                      <a:srgbClr val="005971"/>
                    </a:solidFill>
                  </a:ln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GNHWPCA WESTVILLE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182B30-1775-508B-EC46-32389F4E3845}"/>
                </a:ext>
              </a:extLst>
            </p:cNvPr>
            <p:cNvSpPr txBox="1"/>
            <p:nvPr userDrawn="1"/>
          </p:nvSpPr>
          <p:spPr>
            <a:xfrm>
              <a:off x="1602509" y="2818342"/>
              <a:ext cx="4941429" cy="622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82" b="1" dirty="0">
                  <a:solidFill>
                    <a:srgbClr val="00597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FLOOD RESILIENCE STUDY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0AD4554-DE54-D9F9-0290-57E6D0928E67}"/>
              </a:ext>
            </a:extLst>
          </p:cNvPr>
          <p:cNvSpPr/>
          <p:nvPr userDrawn="1"/>
        </p:nvSpPr>
        <p:spPr>
          <a:xfrm>
            <a:off x="0" y="753340"/>
            <a:ext cx="12192000" cy="5639543"/>
          </a:xfrm>
          <a:prstGeom prst="rect">
            <a:avLst/>
          </a:prstGeom>
          <a:solidFill>
            <a:srgbClr val="005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 dirty="0"/>
          </a:p>
        </p:txBody>
      </p:sp>
      <p:pic>
        <p:nvPicPr>
          <p:cNvPr id="3" name="Picture 2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B520DAA8-CC6F-EDAA-A277-B8CF74E61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41948" y="6408846"/>
            <a:ext cx="864211" cy="35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73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68">
          <p15:clr>
            <a:srgbClr val="FBAE40"/>
          </p15:clr>
        </p15:guide>
        <p15:guide id="2" pos="489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E8CDD1-3DC7-DE8C-9E2A-8964349BB5FF}"/>
              </a:ext>
            </a:extLst>
          </p:cNvPr>
          <p:cNvSpPr/>
          <p:nvPr userDrawn="1"/>
        </p:nvSpPr>
        <p:spPr>
          <a:xfrm>
            <a:off x="0" y="753340"/>
            <a:ext cx="12192000" cy="5639543"/>
          </a:xfrm>
          <a:prstGeom prst="rect">
            <a:avLst/>
          </a:prstGeom>
          <a:solidFill>
            <a:srgbClr val="005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70160" y="3156343"/>
            <a:ext cx="6051680" cy="54531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EDC79A-4E38-C554-5244-BD1E5EC0C910}"/>
              </a:ext>
            </a:extLst>
          </p:cNvPr>
          <p:cNvGrpSpPr/>
          <p:nvPr userDrawn="1"/>
        </p:nvGrpSpPr>
        <p:grpSpPr>
          <a:xfrm>
            <a:off x="91070" y="44286"/>
            <a:ext cx="4462860" cy="778062"/>
            <a:chOff x="1602509" y="2309443"/>
            <a:chExt cx="4941429" cy="113152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BDA868-0DE2-35A5-AD16-F8E6D2C9A7E2}"/>
                </a:ext>
              </a:extLst>
            </p:cNvPr>
            <p:cNvSpPr txBox="1"/>
            <p:nvPr userDrawn="1"/>
          </p:nvSpPr>
          <p:spPr>
            <a:xfrm>
              <a:off x="1602509" y="2309443"/>
              <a:ext cx="4750190" cy="683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54" b="1" dirty="0">
                  <a:ln w="15875">
                    <a:solidFill>
                      <a:srgbClr val="005971"/>
                    </a:solidFill>
                  </a:ln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GNHWPCA WESTVILLE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182B30-1775-508B-EC46-32389F4E3845}"/>
                </a:ext>
              </a:extLst>
            </p:cNvPr>
            <p:cNvSpPr txBox="1"/>
            <p:nvPr userDrawn="1"/>
          </p:nvSpPr>
          <p:spPr>
            <a:xfrm>
              <a:off x="1602509" y="2818342"/>
              <a:ext cx="4941429" cy="622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82" b="1" dirty="0">
                  <a:solidFill>
                    <a:srgbClr val="00597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FLOOD RESILIENCE STUDY</a:t>
              </a:r>
            </a:p>
          </p:txBody>
        </p:sp>
      </p:grp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6752B6D7-7516-A0E9-953E-23FC650A0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8482" y="6500285"/>
            <a:ext cx="2743200" cy="168852"/>
          </a:xfrm>
          <a:prstGeom prst="rect">
            <a:avLst/>
          </a:prstGeom>
        </p:spPr>
        <p:txBody>
          <a:bodyPr/>
          <a:lstStyle>
            <a:lvl1pPr algn="r">
              <a:defRPr sz="818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|  </a:t>
            </a:r>
            <a:fld id="{356C99FC-B657-4D2E-98CD-CCDC2AEA858A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‹#›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83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68">
          <p15:clr>
            <a:srgbClr val="FBAE40"/>
          </p15:clr>
        </p15:guide>
        <p15:guide id="2" pos="48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88E89B-D641-A71B-0A91-47734005C4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E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19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9632" y="3222369"/>
            <a:ext cx="7125730" cy="1427894"/>
          </a:xfrm>
          <a:effectLst>
            <a:outerShdw blurRad="152422" dist="77657" sx="110000" sy="110000" algn="ctr" rotWithShape="0">
              <a:schemeClr val="tx1">
                <a:alpha val="93000"/>
              </a:scheme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600" spc="0">
                <a:solidFill>
                  <a:schemeClr val="bg1"/>
                </a:solidFill>
                <a:effectLst>
                  <a:outerShdw blurRad="350742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457192" indent="0" algn="ctr">
              <a:buNone/>
              <a:defRPr sz="2000"/>
            </a:lvl2pPr>
            <a:lvl3pPr marL="914384" indent="0" algn="ctr">
              <a:buNone/>
              <a:defRPr sz="1800"/>
            </a:lvl3pPr>
            <a:lvl4pPr marL="1371576" indent="0" algn="ctr">
              <a:buNone/>
              <a:defRPr sz="1600"/>
            </a:lvl4pPr>
            <a:lvl5pPr marL="1828768" indent="0" algn="ctr">
              <a:buNone/>
              <a:defRPr sz="1600"/>
            </a:lvl5pPr>
            <a:lvl6pPr marL="2285960" indent="0" algn="ctr">
              <a:buNone/>
              <a:defRPr sz="1600"/>
            </a:lvl6pPr>
            <a:lvl7pPr marL="2743152" indent="0" algn="ctr">
              <a:buNone/>
              <a:defRPr sz="1600"/>
            </a:lvl7pPr>
            <a:lvl8pPr marL="3200344" indent="0" algn="ctr">
              <a:buNone/>
              <a:defRPr sz="1600"/>
            </a:lvl8pPr>
            <a:lvl9pPr marL="365753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9632" y="1904487"/>
            <a:ext cx="7125730" cy="1128589"/>
          </a:xfrm>
          <a:effectLst>
            <a:outerShdw blurRad="63500" dist="150885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Autofit/>
          </a:bodyPr>
          <a:lstStyle>
            <a:lvl1pPr algn="ctr">
              <a:defRPr sz="6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42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2D9CC-6480-4575-B778-3317BDE4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4" y="136527"/>
            <a:ext cx="11588261" cy="843777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14D47D-F679-4E7B-BCBF-874BF928A5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1354" y="1178012"/>
            <a:ext cx="11588261" cy="5337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573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14D47D-F679-4E7B-BCBF-874BF928A5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1354" y="1178012"/>
            <a:ext cx="11588261" cy="5337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A6037E-84E4-ECCB-FD87-C673484B79D1}"/>
              </a:ext>
            </a:extLst>
          </p:cNvPr>
          <p:cNvSpPr/>
          <p:nvPr userDrawn="1"/>
        </p:nvSpPr>
        <p:spPr>
          <a:xfrm>
            <a:off x="-5326" y="1"/>
            <a:ext cx="12208042" cy="843455"/>
          </a:xfrm>
          <a:prstGeom prst="rect">
            <a:avLst/>
          </a:prstGeom>
          <a:solidFill>
            <a:srgbClr val="003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19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D6DF01-3BEE-288C-9260-7162E36E6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58" y="40482"/>
            <a:ext cx="11561885" cy="752174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CEFF72FA-E36A-A50C-D17A-96558AD808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41948" y="6408846"/>
            <a:ext cx="864211" cy="35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59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6740CC-94D6-7C4B-A4B5-6E42F760302D}"/>
              </a:ext>
            </a:extLst>
          </p:cNvPr>
          <p:cNvSpPr/>
          <p:nvPr userDrawn="1"/>
        </p:nvSpPr>
        <p:spPr>
          <a:xfrm>
            <a:off x="1" y="1"/>
            <a:ext cx="6096000" cy="6858001"/>
          </a:xfrm>
          <a:prstGeom prst="rect">
            <a:avLst/>
          </a:prstGeom>
          <a:solidFill>
            <a:srgbClr val="003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19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098318E-D0F8-004B-BE72-2F8AB949F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41" y="379063"/>
            <a:ext cx="5352636" cy="1130788"/>
          </a:xfrm>
        </p:spPr>
        <p:txBody>
          <a:bodyPr anchor="t" anchorCtr="0">
            <a:noAutofit/>
          </a:bodyPr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12BBA9E-4372-3F49-98B6-EF81225A7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684" y="1876443"/>
            <a:ext cx="5352636" cy="4602495"/>
          </a:xfrm>
        </p:spPr>
        <p:txBody>
          <a:bodyPr>
            <a:normAutofit/>
          </a:bodyPr>
          <a:lstStyle>
            <a:lvl1pPr marL="342894" indent="-342894">
              <a:lnSpc>
                <a:spcPct val="150000"/>
              </a:lnSpc>
              <a:buClr>
                <a:srgbClr val="00CE7D"/>
              </a:buClr>
              <a:buFont typeface="Arial" panose="020B0604020202020204" pitchFamily="34" charset="0"/>
              <a:buChar char="˃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6920FAD-32AF-2040-A860-343F103960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74959" y="1"/>
            <a:ext cx="6096000" cy="6857999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96222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6740CC-94D6-7C4B-A4B5-6E42F760302D}"/>
              </a:ext>
            </a:extLst>
          </p:cNvPr>
          <p:cNvSpPr/>
          <p:nvPr userDrawn="1"/>
        </p:nvSpPr>
        <p:spPr>
          <a:xfrm>
            <a:off x="6096001" y="1"/>
            <a:ext cx="6096000" cy="6858001"/>
          </a:xfrm>
          <a:prstGeom prst="rect">
            <a:avLst/>
          </a:prstGeom>
          <a:solidFill>
            <a:srgbClr val="003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19" dirty="0"/>
          </a:p>
        </p:txBody>
      </p:sp>
      <p:pic>
        <p:nvPicPr>
          <p:cNvPr id="4" name="Picture 3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47F4F092-99B6-18B1-57C4-84820FCF8A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41948" y="6408846"/>
            <a:ext cx="864212" cy="351064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6920FAD-32AF-2040-A860-343F103960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6096000" cy="6857999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098318E-D0F8-004B-BE72-2F8AB949F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6641" y="379063"/>
            <a:ext cx="5352636" cy="1130788"/>
          </a:xfrm>
        </p:spPr>
        <p:txBody>
          <a:bodyPr anchor="t" anchorCtr="0">
            <a:noAutofit/>
          </a:bodyPr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12BBA9E-4372-3F49-98B6-EF81225A7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7684" y="1876443"/>
            <a:ext cx="5352636" cy="4434313"/>
          </a:xfrm>
        </p:spPr>
        <p:txBody>
          <a:bodyPr>
            <a:normAutofit/>
          </a:bodyPr>
          <a:lstStyle>
            <a:lvl1pPr marL="342894" indent="-342894">
              <a:lnSpc>
                <a:spcPct val="150000"/>
              </a:lnSpc>
              <a:buClr>
                <a:srgbClr val="00CE7D"/>
              </a:buClr>
              <a:buFont typeface="Arial" panose="020B0604020202020204" pitchFamily="34" charset="0"/>
              <a:buChar char="˃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1265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855C320-6D70-974D-AD87-3EEFC128B3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49524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C68FA9-F7C6-0245-97E0-B8475C0082DA}"/>
              </a:ext>
            </a:extLst>
          </p:cNvPr>
          <p:cNvSpPr/>
          <p:nvPr userDrawn="1"/>
        </p:nvSpPr>
        <p:spPr>
          <a:xfrm>
            <a:off x="3049525" y="3"/>
            <a:ext cx="9142476" cy="995605"/>
          </a:xfrm>
          <a:prstGeom prst="rect">
            <a:avLst/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19" dirty="0">
              <a:solidFill>
                <a:schemeClr val="bg2"/>
              </a:solidFill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2005B53-16AE-6245-A669-FFC152CE2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23493" y="1392827"/>
            <a:ext cx="2781578" cy="50656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6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84" indent="0">
              <a:lnSpc>
                <a:spcPct val="100000"/>
              </a:lnSpc>
              <a:buNone/>
              <a:defRPr sz="1600">
                <a:solidFill>
                  <a:schemeClr val="bg2">
                    <a:lumMod val="75000"/>
                  </a:schemeClr>
                </a:solidFill>
                <a:latin typeface="+mn-lt"/>
              </a:defRPr>
            </a:lvl3pPr>
            <a:lvl4pPr marL="1371576" indent="0">
              <a:lnSpc>
                <a:spcPct val="100000"/>
              </a:lnSpc>
              <a:buNone/>
              <a:defRPr sz="1600">
                <a:solidFill>
                  <a:schemeClr val="bg2">
                    <a:lumMod val="75000"/>
                  </a:schemeClr>
                </a:solidFill>
                <a:latin typeface="+mn-lt"/>
              </a:defRPr>
            </a:lvl4pPr>
            <a:lvl5pPr marL="1828768" indent="0">
              <a:lnSpc>
                <a:spcPct val="100000"/>
              </a:lnSpc>
              <a:buNone/>
              <a:defRPr sz="1600">
                <a:solidFill>
                  <a:schemeClr val="bg2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3160948A-B0E0-C146-BE25-49A0EEB08FB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85668" y="1392827"/>
            <a:ext cx="2781578" cy="50656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6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84" indent="0">
              <a:lnSpc>
                <a:spcPct val="100000"/>
              </a:lnSpc>
              <a:buNone/>
              <a:defRPr sz="1600">
                <a:solidFill>
                  <a:schemeClr val="bg2">
                    <a:lumMod val="75000"/>
                  </a:schemeClr>
                </a:solidFill>
                <a:latin typeface="+mn-lt"/>
              </a:defRPr>
            </a:lvl3pPr>
            <a:lvl4pPr marL="1371576" indent="0">
              <a:lnSpc>
                <a:spcPct val="100000"/>
              </a:lnSpc>
              <a:buNone/>
              <a:defRPr sz="1600">
                <a:solidFill>
                  <a:schemeClr val="bg2">
                    <a:lumMod val="75000"/>
                  </a:schemeClr>
                </a:solidFill>
                <a:latin typeface="+mn-lt"/>
              </a:defRPr>
            </a:lvl4pPr>
            <a:lvl5pPr marL="1828768" indent="0">
              <a:lnSpc>
                <a:spcPct val="100000"/>
              </a:lnSpc>
              <a:buNone/>
              <a:defRPr sz="1600">
                <a:solidFill>
                  <a:schemeClr val="bg2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8877D5D4-CC79-6349-BA9D-0BE5AFC21861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9247843" y="1392827"/>
            <a:ext cx="2686638" cy="50656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6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84" indent="0">
              <a:lnSpc>
                <a:spcPct val="100000"/>
              </a:lnSpc>
              <a:buNone/>
              <a:defRPr sz="1600">
                <a:solidFill>
                  <a:schemeClr val="bg2">
                    <a:lumMod val="75000"/>
                  </a:schemeClr>
                </a:solidFill>
                <a:latin typeface="+mn-lt"/>
              </a:defRPr>
            </a:lvl3pPr>
            <a:lvl4pPr marL="1371576" indent="0">
              <a:lnSpc>
                <a:spcPct val="100000"/>
              </a:lnSpc>
              <a:buNone/>
              <a:defRPr sz="1600">
                <a:solidFill>
                  <a:schemeClr val="bg2">
                    <a:lumMod val="75000"/>
                  </a:schemeClr>
                </a:solidFill>
                <a:latin typeface="+mn-lt"/>
              </a:defRPr>
            </a:lvl4pPr>
            <a:lvl5pPr marL="1828768" indent="0">
              <a:lnSpc>
                <a:spcPct val="100000"/>
              </a:lnSpc>
              <a:buNone/>
              <a:defRPr sz="1600">
                <a:solidFill>
                  <a:schemeClr val="bg2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DB894E3-7E74-094D-BCC8-5E86F34B7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492" y="26917"/>
            <a:ext cx="8607670" cy="968691"/>
          </a:xfrm>
        </p:spPr>
        <p:txBody>
          <a:bodyPr anchor="ctr" anchorCtr="0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D3B8D75-6B10-9447-B5A5-915564B149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3505" y="1819657"/>
            <a:ext cx="2276856" cy="2260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2705F2C-1825-0440-83D2-2EE05E0D06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11297" y="1819657"/>
            <a:ext cx="2276856" cy="2260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5278A30-5578-C142-9C42-1BC018A282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37377" y="1819657"/>
            <a:ext cx="2276856" cy="2260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7643B00-2ED4-E345-970A-099755FD3F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81745" y="1819657"/>
            <a:ext cx="2276856" cy="2260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03C2A7B-004A-6944-9A08-8A5A142887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3504" y="4252663"/>
            <a:ext cx="2347067" cy="274320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14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92" indent="0">
              <a:buNone/>
              <a:defRPr sz="1400">
                <a:solidFill>
                  <a:schemeClr val="accent4"/>
                </a:solidFill>
                <a:latin typeface="Avenir Book" panose="02000503020000020003" pitchFamily="2" charset="0"/>
              </a:defRPr>
            </a:lvl2pPr>
            <a:lvl3pPr marL="914384" indent="0">
              <a:buNone/>
              <a:defRPr sz="1200">
                <a:solidFill>
                  <a:schemeClr val="accent4"/>
                </a:solidFill>
                <a:latin typeface="Avenir Book" panose="02000503020000020003" pitchFamily="2" charset="0"/>
              </a:defRPr>
            </a:lvl3pPr>
            <a:lvl4pPr marL="1371576" indent="0">
              <a:buNone/>
              <a:defRPr sz="1100">
                <a:solidFill>
                  <a:schemeClr val="accent4"/>
                </a:solidFill>
                <a:latin typeface="Avenir Book" panose="02000503020000020003" pitchFamily="2" charset="0"/>
              </a:defRPr>
            </a:lvl4pPr>
            <a:lvl5pPr marL="1828768" indent="0">
              <a:buNone/>
              <a:defRPr sz="1100">
                <a:solidFill>
                  <a:schemeClr val="accent4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6EF996A9-9D54-1B4A-AD33-90E32A3ABD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504" y="4515353"/>
            <a:ext cx="2347067" cy="274320"/>
          </a:xfr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92" indent="0">
              <a:buNone/>
              <a:defRPr sz="1400">
                <a:solidFill>
                  <a:schemeClr val="accent4"/>
                </a:solidFill>
                <a:latin typeface="Avenir Book" panose="02000503020000020003" pitchFamily="2" charset="0"/>
              </a:defRPr>
            </a:lvl2pPr>
            <a:lvl3pPr marL="914384" indent="0">
              <a:buNone/>
              <a:defRPr sz="1200">
                <a:solidFill>
                  <a:schemeClr val="accent4"/>
                </a:solidFill>
                <a:latin typeface="Avenir Book" panose="02000503020000020003" pitchFamily="2" charset="0"/>
              </a:defRPr>
            </a:lvl3pPr>
            <a:lvl4pPr marL="1371576" indent="0">
              <a:buNone/>
              <a:defRPr sz="1100">
                <a:solidFill>
                  <a:schemeClr val="accent4"/>
                </a:solidFill>
                <a:latin typeface="Avenir Book" panose="02000503020000020003" pitchFamily="2" charset="0"/>
              </a:defRPr>
            </a:lvl4pPr>
            <a:lvl5pPr marL="1828768" indent="0">
              <a:buNone/>
              <a:defRPr sz="1100">
                <a:solidFill>
                  <a:schemeClr val="accent4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76FA6F28-6734-0347-851C-F4834CE1DF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296" y="4252663"/>
            <a:ext cx="2347067" cy="274320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14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92" indent="0">
              <a:buNone/>
              <a:defRPr sz="1400">
                <a:solidFill>
                  <a:schemeClr val="accent4"/>
                </a:solidFill>
                <a:latin typeface="Avenir Book" panose="02000503020000020003" pitchFamily="2" charset="0"/>
              </a:defRPr>
            </a:lvl2pPr>
            <a:lvl3pPr marL="914384" indent="0">
              <a:buNone/>
              <a:defRPr sz="1200">
                <a:solidFill>
                  <a:schemeClr val="accent4"/>
                </a:solidFill>
                <a:latin typeface="Avenir Book" panose="02000503020000020003" pitchFamily="2" charset="0"/>
              </a:defRPr>
            </a:lvl3pPr>
            <a:lvl4pPr marL="1371576" indent="0">
              <a:buNone/>
              <a:defRPr sz="1100">
                <a:solidFill>
                  <a:schemeClr val="accent4"/>
                </a:solidFill>
                <a:latin typeface="Avenir Book" panose="02000503020000020003" pitchFamily="2" charset="0"/>
              </a:defRPr>
            </a:lvl4pPr>
            <a:lvl5pPr marL="1828768" indent="0">
              <a:buNone/>
              <a:defRPr sz="1100">
                <a:solidFill>
                  <a:schemeClr val="accent4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4271280C-64AE-AD4D-AB89-068820A665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1296" y="4515353"/>
            <a:ext cx="2347067" cy="274320"/>
          </a:xfr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92" indent="0">
              <a:buNone/>
              <a:defRPr sz="1400">
                <a:solidFill>
                  <a:schemeClr val="accent4"/>
                </a:solidFill>
                <a:latin typeface="Avenir Book" panose="02000503020000020003" pitchFamily="2" charset="0"/>
              </a:defRPr>
            </a:lvl2pPr>
            <a:lvl3pPr marL="914384" indent="0">
              <a:buNone/>
              <a:defRPr sz="1200">
                <a:solidFill>
                  <a:schemeClr val="accent4"/>
                </a:solidFill>
                <a:latin typeface="Avenir Book" panose="02000503020000020003" pitchFamily="2" charset="0"/>
              </a:defRPr>
            </a:lvl3pPr>
            <a:lvl4pPr marL="1371576" indent="0">
              <a:buNone/>
              <a:defRPr sz="1100">
                <a:solidFill>
                  <a:schemeClr val="accent4"/>
                </a:solidFill>
                <a:latin typeface="Avenir Book" panose="02000503020000020003" pitchFamily="2" charset="0"/>
              </a:defRPr>
            </a:lvl4pPr>
            <a:lvl5pPr marL="1828768" indent="0">
              <a:buNone/>
              <a:defRPr sz="1100">
                <a:solidFill>
                  <a:schemeClr val="accent4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43EC4F5D-6060-D44A-AA11-7D91B388F9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7376" y="4252663"/>
            <a:ext cx="2331720" cy="274320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14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92" indent="0">
              <a:buNone/>
              <a:defRPr sz="1400">
                <a:solidFill>
                  <a:schemeClr val="accent4"/>
                </a:solidFill>
                <a:latin typeface="Avenir Book" panose="02000503020000020003" pitchFamily="2" charset="0"/>
              </a:defRPr>
            </a:lvl2pPr>
            <a:lvl3pPr marL="914384" indent="0">
              <a:buNone/>
              <a:defRPr sz="1200">
                <a:solidFill>
                  <a:schemeClr val="accent4"/>
                </a:solidFill>
                <a:latin typeface="Avenir Book" panose="02000503020000020003" pitchFamily="2" charset="0"/>
              </a:defRPr>
            </a:lvl3pPr>
            <a:lvl4pPr marL="1371576" indent="0">
              <a:buNone/>
              <a:defRPr sz="1100">
                <a:solidFill>
                  <a:schemeClr val="accent4"/>
                </a:solidFill>
                <a:latin typeface="Avenir Book" panose="02000503020000020003" pitchFamily="2" charset="0"/>
              </a:defRPr>
            </a:lvl4pPr>
            <a:lvl5pPr marL="1828768" indent="0">
              <a:buNone/>
              <a:defRPr sz="1100">
                <a:solidFill>
                  <a:schemeClr val="accent4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83FAE66-0948-F840-B835-8C2A2BFD9B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37376" y="4515353"/>
            <a:ext cx="2331720" cy="274320"/>
          </a:xfr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92" indent="0">
              <a:buNone/>
              <a:defRPr sz="1400">
                <a:solidFill>
                  <a:schemeClr val="accent4"/>
                </a:solidFill>
                <a:latin typeface="Avenir Book" panose="02000503020000020003" pitchFamily="2" charset="0"/>
              </a:defRPr>
            </a:lvl2pPr>
            <a:lvl3pPr marL="914384" indent="0">
              <a:buNone/>
              <a:defRPr sz="1200">
                <a:solidFill>
                  <a:schemeClr val="accent4"/>
                </a:solidFill>
                <a:latin typeface="Avenir Book" panose="02000503020000020003" pitchFamily="2" charset="0"/>
              </a:defRPr>
            </a:lvl3pPr>
            <a:lvl4pPr marL="1371576" indent="0">
              <a:buNone/>
              <a:defRPr sz="1100">
                <a:solidFill>
                  <a:schemeClr val="accent4"/>
                </a:solidFill>
                <a:latin typeface="Avenir Book" panose="02000503020000020003" pitchFamily="2" charset="0"/>
              </a:defRPr>
            </a:lvl4pPr>
            <a:lvl5pPr marL="1828768" indent="0">
              <a:buNone/>
              <a:defRPr sz="1100">
                <a:solidFill>
                  <a:schemeClr val="accent4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D50DA907-6313-0542-99CF-7EAEA36FEBD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81744" y="4252663"/>
            <a:ext cx="2332882" cy="274320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14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92" indent="0">
              <a:buNone/>
              <a:defRPr sz="1400">
                <a:solidFill>
                  <a:schemeClr val="accent4"/>
                </a:solidFill>
                <a:latin typeface="Avenir Book" panose="02000503020000020003" pitchFamily="2" charset="0"/>
              </a:defRPr>
            </a:lvl2pPr>
            <a:lvl3pPr marL="914384" indent="0">
              <a:buNone/>
              <a:defRPr sz="1200">
                <a:solidFill>
                  <a:schemeClr val="accent4"/>
                </a:solidFill>
                <a:latin typeface="Avenir Book" panose="02000503020000020003" pitchFamily="2" charset="0"/>
              </a:defRPr>
            </a:lvl3pPr>
            <a:lvl4pPr marL="1371576" indent="0">
              <a:buNone/>
              <a:defRPr sz="1100">
                <a:solidFill>
                  <a:schemeClr val="accent4"/>
                </a:solidFill>
                <a:latin typeface="Avenir Book" panose="02000503020000020003" pitchFamily="2" charset="0"/>
              </a:defRPr>
            </a:lvl4pPr>
            <a:lvl5pPr marL="1828768" indent="0">
              <a:buNone/>
              <a:defRPr sz="1100">
                <a:solidFill>
                  <a:schemeClr val="accent4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E629D646-8650-0249-9329-D5B0827550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81744" y="4515353"/>
            <a:ext cx="2332882" cy="274320"/>
          </a:xfrm>
        </p:spPr>
        <p:txBody>
          <a:bodyPr l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92" indent="0">
              <a:buNone/>
              <a:defRPr sz="1400">
                <a:solidFill>
                  <a:schemeClr val="accent4"/>
                </a:solidFill>
                <a:latin typeface="Avenir Book" panose="02000503020000020003" pitchFamily="2" charset="0"/>
              </a:defRPr>
            </a:lvl2pPr>
            <a:lvl3pPr marL="914384" indent="0">
              <a:buNone/>
              <a:defRPr sz="1200">
                <a:solidFill>
                  <a:schemeClr val="accent4"/>
                </a:solidFill>
                <a:latin typeface="Avenir Book" panose="02000503020000020003" pitchFamily="2" charset="0"/>
              </a:defRPr>
            </a:lvl3pPr>
            <a:lvl4pPr marL="1371576" indent="0">
              <a:buNone/>
              <a:defRPr sz="1100">
                <a:solidFill>
                  <a:schemeClr val="accent4"/>
                </a:solidFill>
                <a:latin typeface="Avenir Book" panose="02000503020000020003" pitchFamily="2" charset="0"/>
              </a:defRPr>
            </a:lvl4pPr>
            <a:lvl5pPr marL="1828768" indent="0">
              <a:buNone/>
              <a:defRPr sz="1100">
                <a:solidFill>
                  <a:schemeClr val="accent4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2E59B1-A6F6-694C-A6E9-74D1D17DFAA8}"/>
              </a:ext>
            </a:extLst>
          </p:cNvPr>
          <p:cNvSpPr/>
          <p:nvPr userDrawn="1"/>
        </p:nvSpPr>
        <p:spPr>
          <a:xfrm>
            <a:off x="-5326" y="1"/>
            <a:ext cx="12208042" cy="843455"/>
          </a:xfrm>
          <a:prstGeom prst="rect">
            <a:avLst/>
          </a:prstGeom>
          <a:solidFill>
            <a:srgbClr val="003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19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8FE32960-3616-C44A-82B2-EE3A9BC5F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58" y="91282"/>
            <a:ext cx="11561885" cy="752174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45C7A276-FC57-C4E5-A280-4C7A909B83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41948" y="6408846"/>
            <a:ext cx="864211" cy="35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04986A-108C-E7D0-B434-1C93AC714F21}"/>
              </a:ext>
            </a:extLst>
          </p:cNvPr>
          <p:cNvSpPr/>
          <p:nvPr userDrawn="1"/>
        </p:nvSpPr>
        <p:spPr>
          <a:xfrm flipV="1">
            <a:off x="0" y="0"/>
            <a:ext cx="12192000" cy="753341"/>
          </a:xfrm>
          <a:prstGeom prst="rect">
            <a:avLst/>
          </a:prstGeom>
          <a:solidFill>
            <a:srgbClr val="005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70160" y="3156343"/>
            <a:ext cx="6051680" cy="54531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984DB0A4-3395-0AEF-FB44-D94D87BD53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41948" y="6408846"/>
            <a:ext cx="864211" cy="35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68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68">
          <p15:clr>
            <a:srgbClr val="FBAE40"/>
          </p15:clr>
        </p15:guide>
        <p15:guide id="2" pos="489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1" y="98090"/>
            <a:ext cx="11632223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561" y="922284"/>
            <a:ext cx="11632223" cy="5406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9" r:id="rId3"/>
    <p:sldLayoutId id="2147483671" r:id="rId4"/>
    <p:sldLayoutId id="2147483658" r:id="rId5"/>
    <p:sldLayoutId id="2147483670" r:id="rId6"/>
    <p:sldLayoutId id="2147483652" r:id="rId7"/>
    <p:sldLayoutId id="2147483655" r:id="rId8"/>
    <p:sldLayoutId id="2147483672" r:id="rId9"/>
    <p:sldLayoutId id="2147483682" r:id="rId10"/>
    <p:sldLayoutId id="2147483683" r:id="rId11"/>
    <p:sldLayoutId id="2147483681" r:id="rId12"/>
    <p:sldLayoutId id="2147483679" r:id="rId13"/>
    <p:sldLayoutId id="2147483680" r:id="rId14"/>
  </p:sldLayoutIdLst>
  <p:hf hdr="0" dt="0"/>
  <p:txStyles>
    <p:titleStyle>
      <a:lvl1pPr algn="l" defTabSz="91438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E5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6" indent="-228596" algn="l" defTabSz="914384" rtl="0" eaLnBrk="1" latinLnBrk="0" hangingPunct="1">
        <a:lnSpc>
          <a:spcPct val="90000"/>
        </a:lnSpc>
        <a:spcBef>
          <a:spcPts val="1000"/>
        </a:spcBef>
        <a:buClr>
          <a:srgbClr val="007299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8" indent="-228596" algn="l" defTabSz="914384" rtl="0" eaLnBrk="1" latinLnBrk="0" hangingPunct="1">
        <a:lnSpc>
          <a:spcPct val="90000"/>
        </a:lnSpc>
        <a:spcBef>
          <a:spcPts val="500"/>
        </a:spcBef>
        <a:buClr>
          <a:srgbClr val="007299"/>
        </a:buClr>
        <a:buFont typeface="Arial" panose="020B0604020202020204" pitchFamily="34" charset="0"/>
        <a:buChar char="•"/>
        <a:defRPr sz="2400" i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80" indent="-228596" algn="l" defTabSz="914384" rtl="0" eaLnBrk="1" latinLnBrk="0" hangingPunct="1">
        <a:lnSpc>
          <a:spcPct val="90000"/>
        </a:lnSpc>
        <a:spcBef>
          <a:spcPts val="500"/>
        </a:spcBef>
        <a:buClr>
          <a:srgbClr val="007299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72" indent="-228596" algn="l" defTabSz="914384" rtl="0" eaLnBrk="1" latinLnBrk="0" hangingPunct="1">
        <a:lnSpc>
          <a:spcPct val="90000"/>
        </a:lnSpc>
        <a:spcBef>
          <a:spcPts val="500"/>
        </a:spcBef>
        <a:buClr>
          <a:srgbClr val="007299"/>
        </a:buClr>
        <a:buFont typeface="Arial" panose="020B0604020202020204" pitchFamily="34" charset="0"/>
        <a:buChar char="•"/>
        <a:defRPr sz="1800" i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64" indent="-228596" algn="l" defTabSz="914384" rtl="0" eaLnBrk="1" latinLnBrk="0" hangingPunct="1">
        <a:lnSpc>
          <a:spcPct val="90000"/>
        </a:lnSpc>
        <a:spcBef>
          <a:spcPts val="500"/>
        </a:spcBef>
        <a:buClr>
          <a:srgbClr val="007299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56" indent="-228596" algn="l" defTabSz="9143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48" indent="-228596" algn="l" defTabSz="9143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0" indent="-228596" algn="l" defTabSz="9143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2" indent="-228596" algn="l" defTabSz="9143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4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6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8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0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2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4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36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Scott.Turner@fando.com" TargetMode="External"/><Relationship Id="rId2" Type="http://schemas.openxmlformats.org/officeDocument/2006/relationships/hyperlink" Target="mailto:ebaker@revere.or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75FC260-9A00-FD1F-C875-E69F617BC4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</a:blip>
          <a:srcRect l="664" t="-552" b="-17"/>
          <a:stretch>
            <a:fillRect/>
          </a:stretch>
        </p:blipFill>
        <p:spPr>
          <a:xfrm>
            <a:off x="0" y="-45832"/>
            <a:ext cx="12192000" cy="6903833"/>
          </a:xfrm>
          <a:prstGeom prst="rect">
            <a:avLst/>
          </a:prstGeom>
        </p:spPr>
      </p:pic>
      <p:pic>
        <p:nvPicPr>
          <p:cNvPr id="3" name="Picture 2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14274A79-BB91-E4B5-FC02-245EBE6FA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4" y="252840"/>
            <a:ext cx="2063852" cy="8383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D0A93A-489C-EBC5-B6D0-7D8A40B52A87}"/>
              </a:ext>
            </a:extLst>
          </p:cNvPr>
          <p:cNvSpPr/>
          <p:nvPr/>
        </p:nvSpPr>
        <p:spPr>
          <a:xfrm>
            <a:off x="0" y="1772105"/>
            <a:ext cx="12192000" cy="4413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3A7BF2-9803-FAA9-4F56-BFEBC32FF8A0}"/>
              </a:ext>
            </a:extLst>
          </p:cNvPr>
          <p:cNvSpPr txBox="1"/>
          <p:nvPr/>
        </p:nvSpPr>
        <p:spPr>
          <a:xfrm>
            <a:off x="276224" y="1621106"/>
            <a:ext cx="1176583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 b="1" cap="all" dirty="0">
                <a:ln w="6350">
                  <a:noFill/>
                </a:ln>
                <a:solidFill>
                  <a:srgbClr val="003E5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RIVERSIDE NEIGHBORHOOD </a:t>
            </a:r>
          </a:p>
          <a:p>
            <a:pPr>
              <a:spcAft>
                <a:spcPts val="600"/>
              </a:spcAft>
            </a:pPr>
            <a:r>
              <a:rPr lang="en-US" sz="4800" b="1" cap="all" dirty="0">
                <a:ln w="6350">
                  <a:noFill/>
                </a:ln>
                <a:solidFill>
                  <a:srgbClr val="003E5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Drainage IMPROVEMENTS</a:t>
            </a:r>
          </a:p>
          <a:p>
            <a:pPr>
              <a:spcAft>
                <a:spcPts val="600"/>
              </a:spcAft>
            </a:pPr>
            <a:endParaRPr lang="en-US" sz="4000" dirty="0">
              <a:solidFill>
                <a:srgbClr val="003E5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003E5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Public Meeting #1</a:t>
            </a:r>
          </a:p>
          <a:p>
            <a:endParaRPr lang="en-US" sz="28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8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April 15</a:t>
            </a:r>
            <a:r>
              <a:rPr lang="en-US" sz="2800" b="1" baseline="300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</a:t>
            </a:r>
            <a:r>
              <a:rPr lang="en-US" sz="28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2026</a:t>
            </a:r>
          </a:p>
        </p:txBody>
      </p:sp>
      <p:pic>
        <p:nvPicPr>
          <p:cNvPr id="1026" name="Picture 2" descr="City of Revere, Massachusetts">
            <a:extLst>
              <a:ext uri="{FF2B5EF4-FFF2-40B4-BE49-F238E27FC236}">
                <a16:creationId xmlns:a16="http://schemas.microsoft.com/office/drawing/2014/main" id="{04249326-1E1F-6341-8E26-C1B56A700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974" y="127277"/>
            <a:ext cx="1138084" cy="113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943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CF4A6-7F4C-C353-B57A-1C84ABF13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5AC492A7-DCC4-DA70-6FD0-BC2426C55027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Existing conditions 1-yr storm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23503-11CE-8392-6508-FE15D1198A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2146" y="822555"/>
            <a:ext cx="9258676" cy="6035445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068C3A56-ADC9-A648-E4E6-4A71120AF08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88444" y="1078424"/>
            <a:ext cx="2708986" cy="533708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3E52"/>
                </a:solidFill>
              </a:rPr>
              <a:t>During the 1-YR event, the model reveals minor flooding on Mills Ave., Gilbert Ave., River Ave. and Thayer Ave.</a:t>
            </a:r>
          </a:p>
          <a:p>
            <a:endParaRPr lang="en-US" sz="1600" i="0" dirty="0">
              <a:solidFill>
                <a:srgbClr val="003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50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28720-8492-9052-59D3-364A66B4B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5DF54B80-56A8-0E10-6952-7FBE46B2EF30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Existing conditions 2-yr storm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4440F7-E227-B92C-9D29-21C97A0531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832115"/>
            <a:ext cx="9234791" cy="6025885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5503F7DD-FB45-AEFC-51A3-3986F81C51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88444" y="1078424"/>
            <a:ext cx="2708986" cy="533708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3E52"/>
                </a:solidFill>
              </a:rPr>
              <a:t>During the 2-YR event, the model reveals additional flooding on Mills Ave., Gilbert Ave., River Ave., and Thayer Ave.</a:t>
            </a:r>
          </a:p>
          <a:p>
            <a:endParaRPr lang="en-US" sz="1600" i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61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CBB74-0727-7733-F315-DBE87CC24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78D5C2C6-1E8A-8E72-3D8C-473CB6F92D24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Existing conditions 10-yr storm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1C9987-3192-354C-F617-309E84D1B1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837987"/>
            <a:ext cx="9234791" cy="6024804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676DF9A2-1422-80C9-CF21-F528D35BD6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88444" y="1078424"/>
            <a:ext cx="2708986" cy="533708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3E52"/>
                </a:solidFill>
              </a:rPr>
              <a:t>During the 10-YR event, the model reveals worsening conditions in all previous flooded areas.</a:t>
            </a:r>
          </a:p>
          <a:p>
            <a:r>
              <a:rPr lang="en-US" sz="1800" dirty="0">
                <a:solidFill>
                  <a:srgbClr val="003E52"/>
                </a:solidFill>
              </a:rPr>
              <a:t>Flood conditions expand to Beckert, Lawson, and Franklin Avenues.</a:t>
            </a:r>
          </a:p>
        </p:txBody>
      </p:sp>
    </p:spTree>
    <p:extLst>
      <p:ext uri="{BB962C8B-B14F-4D97-AF65-F5344CB8AC3E}">
        <p14:creationId xmlns:p14="http://schemas.microsoft.com/office/powerpoint/2010/main" val="546428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C0577-52A6-A5A7-404F-93C38F23B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D59300-B63D-0E7F-3982-144D570B1D7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3E52"/>
                </a:solidFill>
              </a:rPr>
              <a:t>Some roadways within Riverside neighborhood do not have catch basins to capture runoff or relieve flood condition.  </a:t>
            </a:r>
          </a:p>
          <a:p>
            <a:endParaRPr lang="en-US" dirty="0">
              <a:solidFill>
                <a:srgbClr val="003E52"/>
              </a:solidFill>
            </a:endParaRPr>
          </a:p>
          <a:p>
            <a:r>
              <a:rPr lang="en-US" dirty="0">
                <a:solidFill>
                  <a:srgbClr val="003E52"/>
                </a:solidFill>
              </a:rPr>
              <a:t>The existing stormwater system is undersized and surcharges during frequently occurring, small intensity rainfall events (1- &amp; 2-year events).</a:t>
            </a:r>
          </a:p>
          <a:p>
            <a:endParaRPr lang="en-US" dirty="0">
              <a:solidFill>
                <a:srgbClr val="003E52"/>
              </a:solidFill>
            </a:endParaRPr>
          </a:p>
          <a:p>
            <a:r>
              <a:rPr lang="en-US" dirty="0">
                <a:solidFill>
                  <a:srgbClr val="003E52"/>
                </a:solidFill>
              </a:rPr>
              <a:t>As precipitation events increase (10-year) the stormwater system becomes further limited and flood conditions expand to other affected roadways.</a:t>
            </a:r>
          </a:p>
          <a:p>
            <a:endParaRPr lang="en-US" i="1" dirty="0">
              <a:solidFill>
                <a:srgbClr val="003E52"/>
              </a:solidFill>
            </a:endParaRPr>
          </a:p>
          <a:p>
            <a:r>
              <a:rPr lang="en-US" i="1" u="sng" dirty="0">
                <a:solidFill>
                  <a:srgbClr val="003E52"/>
                </a:solidFill>
              </a:rPr>
              <a:t>Rainfall intensity and sea levels are predicted to increase under a changing climate, resulting in worsening existing conditions.</a:t>
            </a:r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F2E098CB-37B0-0BA3-9CE6-718B993A1550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Current climate Existing Conditions results summary</a:t>
            </a:r>
          </a:p>
        </p:txBody>
      </p:sp>
    </p:spTree>
    <p:extLst>
      <p:ext uri="{BB962C8B-B14F-4D97-AF65-F5344CB8AC3E}">
        <p14:creationId xmlns:p14="http://schemas.microsoft.com/office/powerpoint/2010/main" val="445486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D69E71-DD1D-8227-FA91-AD2BBF02BA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178012"/>
            <a:ext cx="4148488" cy="53370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3E52"/>
                </a:solidFill>
              </a:rPr>
              <a:t>Several iterations or drainage improvements were analyzed, and the following improvements were selected:</a:t>
            </a:r>
          </a:p>
          <a:p>
            <a:endParaRPr lang="en-US" sz="1800" dirty="0">
              <a:solidFill>
                <a:srgbClr val="003E52"/>
              </a:solidFill>
            </a:endParaRPr>
          </a:p>
          <a:p>
            <a:r>
              <a:rPr lang="en-US" sz="2000" b="1" i="0" dirty="0">
                <a:solidFill>
                  <a:srgbClr val="003E52"/>
                </a:solidFill>
              </a:rPr>
              <a:t>Expand Drainage System Coverage to all roadways</a:t>
            </a:r>
            <a:endParaRPr lang="en-US" sz="2000" i="0" dirty="0">
              <a:solidFill>
                <a:srgbClr val="003E52"/>
              </a:solidFill>
            </a:endParaRPr>
          </a:p>
          <a:p>
            <a:endParaRPr lang="en-US" sz="2000" i="0" dirty="0">
              <a:solidFill>
                <a:srgbClr val="003E52"/>
              </a:solidFill>
            </a:endParaRPr>
          </a:p>
          <a:p>
            <a:r>
              <a:rPr lang="en-US" sz="2000" b="1" i="0" dirty="0">
                <a:solidFill>
                  <a:srgbClr val="003E52"/>
                </a:solidFill>
              </a:rPr>
              <a:t>Increase Pipe Sizes along Mills Avenue</a:t>
            </a:r>
            <a:r>
              <a:rPr lang="en-US" sz="2000" i="0" dirty="0">
                <a:solidFill>
                  <a:srgbClr val="003E52"/>
                </a:solidFill>
              </a:rPr>
              <a:t> </a:t>
            </a:r>
          </a:p>
          <a:p>
            <a:pPr marL="0" indent="0">
              <a:buNone/>
            </a:pPr>
            <a:endParaRPr lang="en-US" sz="2000" i="0" dirty="0">
              <a:solidFill>
                <a:srgbClr val="003E52"/>
              </a:solidFill>
            </a:endParaRPr>
          </a:p>
          <a:p>
            <a:r>
              <a:rPr lang="en-US" sz="2000" b="1" i="0" dirty="0">
                <a:solidFill>
                  <a:srgbClr val="003E52"/>
                </a:solidFill>
              </a:rPr>
              <a:t>Increase pipe sizes throughout the project area</a:t>
            </a:r>
          </a:p>
          <a:p>
            <a:endParaRPr lang="en-US" sz="2000" i="0" dirty="0">
              <a:solidFill>
                <a:srgbClr val="003E52"/>
              </a:solidFill>
            </a:endParaRPr>
          </a:p>
          <a:p>
            <a:r>
              <a:rPr lang="en-US" sz="2000" b="1" i="0" dirty="0">
                <a:solidFill>
                  <a:srgbClr val="003E52"/>
                </a:solidFill>
              </a:rPr>
              <a:t>Install Two New Large Outfalls</a:t>
            </a:r>
            <a:endParaRPr lang="en-US" sz="2000" b="1" i="0" strike="sngStrike" dirty="0">
              <a:solidFill>
                <a:srgbClr val="003E52"/>
              </a:solidFill>
            </a:endParaRPr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1D8CF31D-5F08-AEDA-5B52-D2D8E2ACCD23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PROPOSED IMPROVEMENTS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64120-3291-660C-969D-D870AEEC5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488" y="1083746"/>
            <a:ext cx="7882181" cy="51197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9926B0-F7CC-74DC-5940-DA56B5A80F3B}"/>
              </a:ext>
            </a:extLst>
          </p:cNvPr>
          <p:cNvSpPr txBox="1"/>
          <p:nvPr/>
        </p:nvSpPr>
        <p:spPr>
          <a:xfrm>
            <a:off x="6360973" y="2258579"/>
            <a:ext cx="1260001" cy="276999"/>
          </a:xfrm>
          <a:prstGeom prst="rect">
            <a:avLst/>
          </a:prstGeom>
          <a:solidFill>
            <a:srgbClr val="003E5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Libre Franklin" pitchFamily="2" charset="0"/>
                <a:ea typeface="Roboto" panose="02000000000000000000" pitchFamily="2" charset="0"/>
                <a:cs typeface="Roboto" panose="02000000000000000000" pitchFamily="2" charset="0"/>
              </a:rPr>
              <a:t>New Outfall #1</a:t>
            </a:r>
          </a:p>
        </p:txBody>
      </p:sp>
      <p:cxnSp>
        <p:nvCxnSpPr>
          <p:cNvPr id="8" name="Straight Arrow Connector 14">
            <a:extLst>
              <a:ext uri="{FF2B5EF4-FFF2-40B4-BE49-F238E27FC236}">
                <a16:creationId xmlns:a16="http://schemas.microsoft.com/office/drawing/2014/main" id="{72161952-BD65-18ED-6634-9492F59CEDC2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62995" y="2562446"/>
            <a:ext cx="730227" cy="674268"/>
          </a:xfrm>
          <a:prstGeom prst="bentConnector3">
            <a:avLst>
              <a:gd name="adj1" fmla="val 50000"/>
            </a:avLst>
          </a:prstGeom>
          <a:ln w="25400">
            <a:solidFill>
              <a:schemeClr val="bg1"/>
            </a:solidFill>
            <a:headEnd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09F2264-C4A5-9A05-89E4-F939446989C4}"/>
              </a:ext>
            </a:extLst>
          </p:cNvPr>
          <p:cNvSpPr txBox="1"/>
          <p:nvPr/>
        </p:nvSpPr>
        <p:spPr>
          <a:xfrm>
            <a:off x="9706629" y="1868054"/>
            <a:ext cx="1304270" cy="276999"/>
          </a:xfrm>
          <a:prstGeom prst="rect">
            <a:avLst/>
          </a:prstGeom>
          <a:solidFill>
            <a:srgbClr val="003E5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Libre Franklin" pitchFamily="2" charset="0"/>
                <a:ea typeface="Roboto" panose="02000000000000000000" pitchFamily="2" charset="0"/>
                <a:cs typeface="Roboto" panose="02000000000000000000" pitchFamily="2" charset="0"/>
              </a:rPr>
              <a:t>New Outfall #2</a:t>
            </a:r>
          </a:p>
        </p:txBody>
      </p:sp>
      <p:cxnSp>
        <p:nvCxnSpPr>
          <p:cNvPr id="12" name="Straight Arrow Connector 14">
            <a:extLst>
              <a:ext uri="{FF2B5EF4-FFF2-40B4-BE49-F238E27FC236}">
                <a16:creationId xmlns:a16="http://schemas.microsoft.com/office/drawing/2014/main" id="{A07D90C7-77E0-A142-635E-E2DD0783C4B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08651" y="2171921"/>
            <a:ext cx="730227" cy="674268"/>
          </a:xfrm>
          <a:prstGeom prst="bentConnector3">
            <a:avLst>
              <a:gd name="adj1" fmla="val 50000"/>
            </a:avLst>
          </a:prstGeom>
          <a:ln w="25400">
            <a:solidFill>
              <a:schemeClr val="bg1"/>
            </a:solidFill>
            <a:headEnd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DD4467E-BD1E-2184-024B-C79A6FEB3AFD}"/>
              </a:ext>
            </a:extLst>
          </p:cNvPr>
          <p:cNvSpPr txBox="1"/>
          <p:nvPr/>
        </p:nvSpPr>
        <p:spPr>
          <a:xfrm>
            <a:off x="8244805" y="2409867"/>
            <a:ext cx="1184945" cy="276999"/>
          </a:xfrm>
          <a:prstGeom prst="rect">
            <a:avLst/>
          </a:prstGeom>
          <a:solidFill>
            <a:srgbClr val="003E5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Libre Franklin" pitchFamily="2" charset="0"/>
                <a:ea typeface="Roboto" panose="02000000000000000000" pitchFamily="2" charset="0"/>
                <a:cs typeface="Roboto" panose="02000000000000000000" pitchFamily="2" charset="0"/>
              </a:rPr>
              <a:t>Larger Pipe</a:t>
            </a:r>
          </a:p>
        </p:txBody>
      </p:sp>
      <p:cxnSp>
        <p:nvCxnSpPr>
          <p:cNvPr id="14" name="Straight Arrow Connector 14">
            <a:extLst>
              <a:ext uri="{FF2B5EF4-FFF2-40B4-BE49-F238E27FC236}">
                <a16:creationId xmlns:a16="http://schemas.microsoft.com/office/drawing/2014/main" id="{87C0F9CE-324C-690C-8B3F-5399B98D16FA}"/>
              </a:ext>
            </a:extLst>
          </p:cNvPr>
          <p:cNvCxnSpPr>
            <a:cxnSpLocks/>
            <a:stCxn id="13" idx="2"/>
          </p:cNvCxnSpPr>
          <p:nvPr/>
        </p:nvCxnSpPr>
        <p:spPr>
          <a:xfrm rot="16200000" flipH="1">
            <a:off x="8828619" y="2695525"/>
            <a:ext cx="729114" cy="711796"/>
          </a:xfrm>
          <a:prstGeom prst="bentConnector3">
            <a:avLst>
              <a:gd name="adj1" fmla="val 50000"/>
            </a:avLst>
          </a:prstGeom>
          <a:ln w="25400">
            <a:solidFill>
              <a:schemeClr val="bg1"/>
            </a:solidFill>
            <a:headEnd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AE8CC00-BBEA-3D10-DA17-7AD8C375B0D1}"/>
              </a:ext>
            </a:extLst>
          </p:cNvPr>
          <p:cNvSpPr txBox="1"/>
          <p:nvPr/>
        </p:nvSpPr>
        <p:spPr>
          <a:xfrm>
            <a:off x="6851651" y="4895356"/>
            <a:ext cx="1606970" cy="276999"/>
          </a:xfrm>
          <a:prstGeom prst="rect">
            <a:avLst/>
          </a:prstGeom>
          <a:solidFill>
            <a:srgbClr val="003E5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Libre Franklin" pitchFamily="2" charset="0"/>
                <a:ea typeface="Roboto" panose="02000000000000000000" pitchFamily="2" charset="0"/>
                <a:cs typeface="Roboto" panose="02000000000000000000" pitchFamily="2" charset="0"/>
              </a:rPr>
              <a:t>Expanded System</a:t>
            </a:r>
          </a:p>
        </p:txBody>
      </p:sp>
      <p:cxnSp>
        <p:nvCxnSpPr>
          <p:cNvPr id="16" name="Straight Arrow Connector 14">
            <a:extLst>
              <a:ext uri="{FF2B5EF4-FFF2-40B4-BE49-F238E27FC236}">
                <a16:creationId xmlns:a16="http://schemas.microsoft.com/office/drawing/2014/main" id="{EB0AE217-1B8D-97D6-E40F-55E6DE9D833B}"/>
              </a:ext>
            </a:extLst>
          </p:cNvPr>
          <p:cNvCxnSpPr>
            <a:cxnSpLocks/>
            <a:stCxn id="15" idx="0"/>
          </p:cNvCxnSpPr>
          <p:nvPr/>
        </p:nvCxnSpPr>
        <p:spPr>
          <a:xfrm rot="16200000" flipV="1">
            <a:off x="7120299" y="4360518"/>
            <a:ext cx="501151" cy="568525"/>
          </a:xfrm>
          <a:prstGeom prst="bentConnector2">
            <a:avLst/>
          </a:prstGeom>
          <a:ln w="25400">
            <a:solidFill>
              <a:schemeClr val="bg1"/>
            </a:solidFill>
            <a:headEnd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4">
            <a:extLst>
              <a:ext uri="{FF2B5EF4-FFF2-40B4-BE49-F238E27FC236}">
                <a16:creationId xmlns:a16="http://schemas.microsoft.com/office/drawing/2014/main" id="{7B0E2119-FF44-CBFF-F11A-B43BF99B47FF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8458621" y="4124369"/>
            <a:ext cx="921123" cy="909487"/>
          </a:xfrm>
          <a:prstGeom prst="bentConnector3">
            <a:avLst>
              <a:gd name="adj1" fmla="val 98946"/>
            </a:avLst>
          </a:prstGeom>
          <a:ln w="25400">
            <a:solidFill>
              <a:schemeClr val="bg1"/>
            </a:solidFill>
            <a:headEnd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1E1C4DF-12F4-B253-58E9-57B93DD6154A}"/>
              </a:ext>
            </a:extLst>
          </p:cNvPr>
          <p:cNvSpPr txBox="1"/>
          <p:nvPr/>
        </p:nvSpPr>
        <p:spPr>
          <a:xfrm>
            <a:off x="4458941" y="2395966"/>
            <a:ext cx="1184945" cy="276999"/>
          </a:xfrm>
          <a:prstGeom prst="rect">
            <a:avLst/>
          </a:prstGeom>
          <a:solidFill>
            <a:srgbClr val="003E5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Libre Franklin" pitchFamily="2" charset="0"/>
                <a:ea typeface="Roboto" panose="02000000000000000000" pitchFamily="2" charset="0"/>
                <a:cs typeface="Roboto" panose="02000000000000000000" pitchFamily="2" charset="0"/>
              </a:rPr>
              <a:t>Larger Pipe</a:t>
            </a:r>
          </a:p>
        </p:txBody>
      </p:sp>
      <p:cxnSp>
        <p:nvCxnSpPr>
          <p:cNvPr id="29" name="Straight Arrow Connector 14">
            <a:extLst>
              <a:ext uri="{FF2B5EF4-FFF2-40B4-BE49-F238E27FC236}">
                <a16:creationId xmlns:a16="http://schemas.microsoft.com/office/drawing/2014/main" id="{D091F4D6-8DCE-3E5C-9B10-6C7CC5F83450}"/>
              </a:ext>
            </a:extLst>
          </p:cNvPr>
          <p:cNvCxnSpPr>
            <a:cxnSpLocks/>
            <a:stCxn id="28" idx="2"/>
          </p:cNvCxnSpPr>
          <p:nvPr/>
        </p:nvCxnSpPr>
        <p:spPr>
          <a:xfrm rot="16200000" flipH="1">
            <a:off x="5042755" y="2681624"/>
            <a:ext cx="729114" cy="711796"/>
          </a:xfrm>
          <a:prstGeom prst="bentConnector3">
            <a:avLst>
              <a:gd name="adj1" fmla="val 50000"/>
            </a:avLst>
          </a:prstGeom>
          <a:ln w="25400">
            <a:solidFill>
              <a:schemeClr val="bg1"/>
            </a:solidFill>
            <a:headEnd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827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A8C1B-55FA-2D65-96A3-DF51445F2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1003CA0B-7BDE-741E-45D5-F2BD5FC1A1B7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proposed conditions 1-yr storm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3FA527-EBBF-482F-30F2-F196FEC952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834458"/>
            <a:ext cx="9258675" cy="6023542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4E9C599E-027C-59B1-E652-0AC58A5181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88444" y="1078424"/>
            <a:ext cx="2708986" cy="5337089"/>
          </a:xfrm>
        </p:spPr>
        <p:txBody>
          <a:bodyPr>
            <a:normAutofit/>
          </a:bodyPr>
          <a:lstStyle/>
          <a:p>
            <a:r>
              <a:rPr lang="en-US" sz="1600" i="0" dirty="0">
                <a:solidFill>
                  <a:srgbClr val="003E52"/>
                </a:solidFill>
              </a:rPr>
              <a:t>The proposed improvements eliminates flooding throughout the neighborhood for the current 1-year storm event.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8E6CF4-5B14-5BA5-DC7A-BD03D39F865A}"/>
              </a:ext>
            </a:extLst>
          </p:cNvPr>
          <p:cNvSpPr txBox="1"/>
          <p:nvPr/>
        </p:nvSpPr>
        <p:spPr>
          <a:xfrm>
            <a:off x="654050" y="3946160"/>
            <a:ext cx="58182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rgbClr val="003E52"/>
                </a:solidFill>
                <a:latin typeface="Libre Franklin" pitchFamily="2" charset="0"/>
                <a:ea typeface="Roboto" panose="02000000000000000000" pitchFamily="2" charset="0"/>
                <a:cs typeface="Roboto" panose="02000000000000000000" pitchFamily="2" charset="0"/>
              </a:rPr>
              <a:t>CB3566</a:t>
            </a:r>
          </a:p>
        </p:txBody>
      </p:sp>
      <p:cxnSp>
        <p:nvCxnSpPr>
          <p:cNvPr id="5" name="Straight Arrow Connector 14">
            <a:extLst>
              <a:ext uri="{FF2B5EF4-FFF2-40B4-BE49-F238E27FC236}">
                <a16:creationId xmlns:a16="http://schemas.microsoft.com/office/drawing/2014/main" id="{EB350593-D44B-B6A6-F02D-0532B92751E4}"/>
              </a:ext>
            </a:extLst>
          </p:cNvPr>
          <p:cNvCxnSpPr>
            <a:cxnSpLocks/>
            <a:stCxn id="3" idx="0"/>
          </p:cNvCxnSpPr>
          <p:nvPr/>
        </p:nvCxnSpPr>
        <p:spPr>
          <a:xfrm rot="16200000" flipV="1">
            <a:off x="813982" y="3815181"/>
            <a:ext cx="195689" cy="66269"/>
          </a:xfrm>
          <a:prstGeom prst="bentConnector3">
            <a:avLst>
              <a:gd name="adj1" fmla="val 50000"/>
            </a:avLst>
          </a:prstGeom>
          <a:ln w="25400">
            <a:solidFill>
              <a:schemeClr val="bg1"/>
            </a:solidFill>
            <a:headEnd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463019B-20BD-243E-D541-39ABDA244219}"/>
              </a:ext>
            </a:extLst>
          </p:cNvPr>
          <p:cNvSpPr txBox="1"/>
          <p:nvPr/>
        </p:nvSpPr>
        <p:spPr>
          <a:xfrm>
            <a:off x="3462338" y="4648629"/>
            <a:ext cx="504825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rgbClr val="003E52"/>
                </a:solidFill>
                <a:latin typeface="Libre Franklin" pitchFamily="2" charset="0"/>
                <a:ea typeface="Roboto" panose="02000000000000000000" pitchFamily="2" charset="0"/>
                <a:cs typeface="Roboto" panose="02000000000000000000" pitchFamily="2" charset="0"/>
              </a:rPr>
              <a:t>CB1219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A2D6A4-52B4-A085-BD8A-4811F22A4DE6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3967163" y="4400552"/>
            <a:ext cx="83341" cy="340410"/>
          </a:xfrm>
          <a:prstGeom prst="bentConnector2">
            <a:avLst/>
          </a:prstGeom>
          <a:ln w="25400">
            <a:solidFill>
              <a:schemeClr val="bg1"/>
            </a:solidFill>
            <a:headEnd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12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67219-1E85-9D86-F981-8D4C7742F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E687912E-6CF9-E341-B0D9-9275BBE82DA4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proposed conditions 2-yr storm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E2D433-A849-ECFB-C439-F72B75B1F9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03" y="834458"/>
            <a:ext cx="9251468" cy="6023542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8665ECD5-BA57-DAD4-4C30-EC9C652A4A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88444" y="1078424"/>
            <a:ext cx="2708986" cy="5337089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003E52"/>
                </a:solidFill>
              </a:rPr>
              <a:t>The proposed conditions eliminates flooding throughout the neighborhood for the current 2-year storm event.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275EE0-94A9-259E-3B9E-6506D7660644}"/>
              </a:ext>
            </a:extLst>
          </p:cNvPr>
          <p:cNvSpPr txBox="1"/>
          <p:nvPr/>
        </p:nvSpPr>
        <p:spPr>
          <a:xfrm>
            <a:off x="654050" y="3946160"/>
            <a:ext cx="58182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rgbClr val="003E52"/>
                </a:solidFill>
                <a:latin typeface="Libre Franklin" pitchFamily="2" charset="0"/>
                <a:ea typeface="Roboto" panose="02000000000000000000" pitchFamily="2" charset="0"/>
                <a:cs typeface="Roboto" panose="02000000000000000000" pitchFamily="2" charset="0"/>
              </a:rPr>
              <a:t>CB3566</a:t>
            </a:r>
          </a:p>
        </p:txBody>
      </p:sp>
      <p:cxnSp>
        <p:nvCxnSpPr>
          <p:cNvPr id="5" name="Straight Arrow Connector 14">
            <a:extLst>
              <a:ext uri="{FF2B5EF4-FFF2-40B4-BE49-F238E27FC236}">
                <a16:creationId xmlns:a16="http://schemas.microsoft.com/office/drawing/2014/main" id="{1D83889D-0971-D401-B8D4-B4A0BC7C9BC3}"/>
              </a:ext>
            </a:extLst>
          </p:cNvPr>
          <p:cNvCxnSpPr>
            <a:cxnSpLocks/>
            <a:stCxn id="3" idx="0"/>
          </p:cNvCxnSpPr>
          <p:nvPr/>
        </p:nvCxnSpPr>
        <p:spPr>
          <a:xfrm rot="16200000" flipV="1">
            <a:off x="813982" y="3815181"/>
            <a:ext cx="195689" cy="66269"/>
          </a:xfrm>
          <a:prstGeom prst="bentConnector3">
            <a:avLst>
              <a:gd name="adj1" fmla="val 50000"/>
            </a:avLst>
          </a:prstGeom>
          <a:ln w="25400">
            <a:solidFill>
              <a:schemeClr val="bg1"/>
            </a:solidFill>
            <a:headEnd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0FD81C0-43CD-F27D-B81A-B121F19E1389}"/>
              </a:ext>
            </a:extLst>
          </p:cNvPr>
          <p:cNvSpPr txBox="1"/>
          <p:nvPr/>
        </p:nvSpPr>
        <p:spPr>
          <a:xfrm>
            <a:off x="3462338" y="4648629"/>
            <a:ext cx="504825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rgbClr val="003E52"/>
                </a:solidFill>
                <a:latin typeface="Libre Franklin" pitchFamily="2" charset="0"/>
                <a:ea typeface="Roboto" panose="02000000000000000000" pitchFamily="2" charset="0"/>
                <a:cs typeface="Roboto" panose="02000000000000000000" pitchFamily="2" charset="0"/>
              </a:rPr>
              <a:t>CB1219</a:t>
            </a:r>
          </a:p>
        </p:txBody>
      </p:sp>
      <p:cxnSp>
        <p:nvCxnSpPr>
          <p:cNvPr id="7" name="Straight Arrow Connector 14">
            <a:extLst>
              <a:ext uri="{FF2B5EF4-FFF2-40B4-BE49-F238E27FC236}">
                <a16:creationId xmlns:a16="http://schemas.microsoft.com/office/drawing/2014/main" id="{E7270E25-7D71-348E-FD59-A7751630ABC8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3967163" y="4400552"/>
            <a:ext cx="83341" cy="340410"/>
          </a:xfrm>
          <a:prstGeom prst="bentConnector2">
            <a:avLst/>
          </a:prstGeom>
          <a:ln w="25400">
            <a:solidFill>
              <a:schemeClr val="bg1"/>
            </a:solidFill>
            <a:headEnd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316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02436-ED78-60DC-5085-764C1E5AD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BE957557-4591-8FDD-3E7A-15A37629D1AF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proposed conditions 10-yr storm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F22C0B-6FC9-268B-3989-3934B838AF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03" y="834458"/>
            <a:ext cx="9251468" cy="6023541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B774871A-C7A4-0E98-D3E0-409E9E7194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88444" y="1078424"/>
            <a:ext cx="2708986" cy="5337089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003E52"/>
                </a:solidFill>
              </a:rPr>
              <a:t>The proposed conditions eliminates flooding on some streets and reduces flood depths and durations throughout the neighborhood for the current 10-year storm event.</a:t>
            </a:r>
          </a:p>
          <a:p>
            <a:endParaRPr lang="en-US" sz="1600" dirty="0">
              <a:solidFill>
                <a:srgbClr val="003E5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02E530-843D-3EC9-43FD-4C9D7BF536C6}"/>
              </a:ext>
            </a:extLst>
          </p:cNvPr>
          <p:cNvSpPr txBox="1"/>
          <p:nvPr/>
        </p:nvSpPr>
        <p:spPr>
          <a:xfrm>
            <a:off x="654050" y="3946160"/>
            <a:ext cx="58182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rgbClr val="003E52"/>
                </a:solidFill>
                <a:latin typeface="Libre Franklin" pitchFamily="2" charset="0"/>
                <a:ea typeface="Roboto" panose="02000000000000000000" pitchFamily="2" charset="0"/>
                <a:cs typeface="Roboto" panose="02000000000000000000" pitchFamily="2" charset="0"/>
              </a:rPr>
              <a:t>CB3566</a:t>
            </a:r>
          </a:p>
        </p:txBody>
      </p:sp>
      <p:cxnSp>
        <p:nvCxnSpPr>
          <p:cNvPr id="6" name="Straight Arrow Connector 14">
            <a:extLst>
              <a:ext uri="{FF2B5EF4-FFF2-40B4-BE49-F238E27FC236}">
                <a16:creationId xmlns:a16="http://schemas.microsoft.com/office/drawing/2014/main" id="{0D078EC4-4F8B-5CD9-E56E-8ADCC846C716}"/>
              </a:ext>
            </a:extLst>
          </p:cNvPr>
          <p:cNvCxnSpPr>
            <a:cxnSpLocks/>
            <a:stCxn id="5" idx="0"/>
          </p:cNvCxnSpPr>
          <p:nvPr/>
        </p:nvCxnSpPr>
        <p:spPr>
          <a:xfrm rot="16200000" flipV="1">
            <a:off x="813982" y="3815181"/>
            <a:ext cx="195689" cy="66269"/>
          </a:xfrm>
          <a:prstGeom prst="bentConnector3">
            <a:avLst>
              <a:gd name="adj1" fmla="val 50000"/>
            </a:avLst>
          </a:prstGeom>
          <a:ln w="25400">
            <a:solidFill>
              <a:schemeClr val="bg1"/>
            </a:solidFill>
            <a:headEnd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8D0C1A0-BA6E-8F6A-7FC3-84A48BA886CC}"/>
              </a:ext>
            </a:extLst>
          </p:cNvPr>
          <p:cNvSpPr txBox="1"/>
          <p:nvPr/>
        </p:nvSpPr>
        <p:spPr>
          <a:xfrm>
            <a:off x="3462338" y="4648629"/>
            <a:ext cx="504825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rgbClr val="003E52"/>
                </a:solidFill>
                <a:latin typeface="Libre Franklin" pitchFamily="2" charset="0"/>
                <a:ea typeface="Roboto" panose="02000000000000000000" pitchFamily="2" charset="0"/>
                <a:cs typeface="Roboto" panose="02000000000000000000" pitchFamily="2" charset="0"/>
              </a:rPr>
              <a:t>CB1219</a:t>
            </a:r>
          </a:p>
        </p:txBody>
      </p:sp>
      <p:cxnSp>
        <p:nvCxnSpPr>
          <p:cNvPr id="8" name="Straight Arrow Connector 14">
            <a:extLst>
              <a:ext uri="{FF2B5EF4-FFF2-40B4-BE49-F238E27FC236}">
                <a16:creationId xmlns:a16="http://schemas.microsoft.com/office/drawing/2014/main" id="{9976895F-7BD8-5528-E336-FBBE92D91A85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3967163" y="4400552"/>
            <a:ext cx="83341" cy="340410"/>
          </a:xfrm>
          <a:prstGeom prst="bentConnector2">
            <a:avLst/>
          </a:prstGeom>
          <a:ln w="25400">
            <a:solidFill>
              <a:schemeClr val="bg1"/>
            </a:solidFill>
            <a:headEnd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505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1CB57D-4DDB-77ED-3A86-962EA042F5F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3E52"/>
                </a:solidFill>
              </a:rPr>
              <a:t>All roadways within the Riverside neighborhood are serviced by the proposed stormwater drainage system.</a:t>
            </a:r>
          </a:p>
          <a:p>
            <a:endParaRPr lang="en-US" dirty="0">
              <a:solidFill>
                <a:srgbClr val="003E52"/>
              </a:solidFill>
            </a:endParaRPr>
          </a:p>
          <a:p>
            <a:r>
              <a:rPr lang="en-US" dirty="0">
                <a:solidFill>
                  <a:srgbClr val="003E52"/>
                </a:solidFill>
              </a:rPr>
              <a:t>The proposed stormwater drainage system eliminates flooding throughout the neighborhood under the current 1 and 2-year storm events.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3E52"/>
                </a:solidFill>
              </a:rPr>
              <a:t>The proposed drainage system eliminates flooding on some streets and reduces flood depths and durations throughout the neighborhood under the current 10-year storm event.</a:t>
            </a:r>
            <a:endParaRPr lang="en-US" strike="sngStrike" dirty="0">
              <a:solidFill>
                <a:srgbClr val="003E52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i="1" u="sng" dirty="0">
                <a:solidFill>
                  <a:srgbClr val="003E52"/>
                </a:solidFill>
              </a:rPr>
              <a:t>Rainfall events and sea levels are predicted to increase in the future due to a changing climate, impacting the effectiveness of the proposed improvements.</a:t>
            </a:r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DABE8CF1-DA75-E63E-F6E2-5A2250FCA927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Current climate Proposed Conditions results summary</a:t>
            </a:r>
          </a:p>
        </p:txBody>
      </p:sp>
    </p:spTree>
    <p:extLst>
      <p:ext uri="{BB962C8B-B14F-4D97-AF65-F5344CB8AC3E}">
        <p14:creationId xmlns:p14="http://schemas.microsoft.com/office/powerpoint/2010/main" val="2188864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7EFE2-057D-A9C5-DA54-98D5604B5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C80DF5CD-B2A3-C045-8424-9B2D24728E17}"/>
              </a:ext>
            </a:extLst>
          </p:cNvPr>
          <p:cNvSpPr txBox="1"/>
          <p:nvPr/>
        </p:nvSpPr>
        <p:spPr>
          <a:xfrm>
            <a:off x="315057" y="1582340"/>
            <a:ext cx="11037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Future Conditions,</a:t>
            </a:r>
            <a:r>
              <a:rPr lang="en-US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tides get higher and rainfall intensity increases. 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72B0CFE0-F330-90C8-A2B8-01F0A3EF9F26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future conditions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C0FA3D-09B4-3A39-A646-57405B352A69}"/>
              </a:ext>
            </a:extLst>
          </p:cNvPr>
          <p:cNvSpPr txBox="1"/>
          <p:nvPr/>
        </p:nvSpPr>
        <p:spPr>
          <a:xfrm>
            <a:off x="315057" y="1074057"/>
            <a:ext cx="10290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stormwater model was run with current climate and future climate conditions</a:t>
            </a:r>
            <a:r>
              <a:rPr lang="en-US" u="sng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u="sng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6D2FD36-3538-6D4C-027F-4D8DAF56E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119514"/>
              </p:ext>
            </p:extLst>
          </p:nvPr>
        </p:nvGraphicFramePr>
        <p:xfrm>
          <a:off x="500063" y="2272909"/>
          <a:ext cx="2637692" cy="1912662"/>
        </p:xfrm>
        <a:graphic>
          <a:graphicData uri="http://schemas.openxmlformats.org/drawingml/2006/table">
            <a:tbl>
              <a:tblPr firstRow="1" firstCol="1" bandRow="1"/>
              <a:tblGrid>
                <a:gridCol w="880639">
                  <a:extLst>
                    <a:ext uri="{9D8B030D-6E8A-4147-A177-3AD203B41FA5}">
                      <a16:colId xmlns:a16="http://schemas.microsoft.com/office/drawing/2014/main" val="725394525"/>
                    </a:ext>
                  </a:extLst>
                </a:gridCol>
                <a:gridCol w="526411">
                  <a:extLst>
                    <a:ext uri="{9D8B030D-6E8A-4147-A177-3AD203B41FA5}">
                      <a16:colId xmlns:a16="http://schemas.microsoft.com/office/drawing/2014/main" val="2901374179"/>
                    </a:ext>
                  </a:extLst>
                </a:gridCol>
                <a:gridCol w="615321">
                  <a:extLst>
                    <a:ext uri="{9D8B030D-6E8A-4147-A177-3AD203B41FA5}">
                      <a16:colId xmlns:a16="http://schemas.microsoft.com/office/drawing/2014/main" val="1853706892"/>
                    </a:ext>
                  </a:extLst>
                </a:gridCol>
                <a:gridCol w="615321">
                  <a:extLst>
                    <a:ext uri="{9D8B030D-6E8A-4147-A177-3AD203B41FA5}">
                      <a16:colId xmlns:a16="http://schemas.microsoft.com/office/drawing/2014/main" val="2473639715"/>
                    </a:ext>
                  </a:extLst>
                </a:gridCol>
              </a:tblGrid>
              <a:tr h="283728">
                <a:tc>
                  <a:txBody>
                    <a:bodyPr/>
                    <a:lstStyle/>
                    <a:p>
                      <a:pPr marL="0" marR="0" lvl="0" indent="0" algn="ctr" defTabSz="914384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Rainfall (in)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7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Future Climate Conditions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6759" marR="46759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9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84863"/>
                  </a:ext>
                </a:extLst>
              </a:tr>
              <a:tr h="288842">
                <a:tc rowSpan="2">
                  <a:txBody>
                    <a:bodyPr/>
                    <a:lstStyle/>
                    <a:p>
                      <a:pPr marL="0" marR="0" lvl="0" indent="0" algn="ctr" defTabSz="134115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24-hour</a:t>
                      </a:r>
                    </a:p>
                    <a:p>
                      <a:pPr marL="0" marR="0" lvl="0" indent="0" algn="ctr" defTabSz="134115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Duration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7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Return Period (years)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0D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0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4D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829754"/>
                  </a:ext>
                </a:extLst>
              </a:tr>
              <a:tr h="275368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1-Year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84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2-Year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10-Year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4D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214550"/>
                  </a:ext>
                </a:extLst>
              </a:tr>
              <a:tr h="36853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Current Climate</a:t>
                      </a:r>
                      <a:endParaRPr lang="en-US" sz="9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2.57 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3.19 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1341150" rtl="0" eaLnBrk="1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5.04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AE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661299"/>
                  </a:ext>
                </a:extLst>
              </a:tr>
              <a:tr h="34809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- 2050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3.1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3.9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1341150" rtl="0" eaLnBrk="1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6.2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AE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808549"/>
                  </a:ext>
                </a:extLst>
              </a:tr>
              <a:tr h="34809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- 2070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3.5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4.3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1341150" rtl="0" eaLnBrk="1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6.8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34452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36E1DFA-2A1A-CA6B-2ADA-590A6CE67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435702"/>
              </p:ext>
            </p:extLst>
          </p:nvPr>
        </p:nvGraphicFramePr>
        <p:xfrm>
          <a:off x="5913583" y="2272909"/>
          <a:ext cx="3191519" cy="1912662"/>
        </p:xfrm>
        <a:graphic>
          <a:graphicData uri="http://schemas.openxmlformats.org/drawingml/2006/table">
            <a:tbl>
              <a:tblPr firstRow="1" firstCol="1" bandRow="1"/>
              <a:tblGrid>
                <a:gridCol w="1011812">
                  <a:extLst>
                    <a:ext uri="{9D8B030D-6E8A-4147-A177-3AD203B41FA5}">
                      <a16:colId xmlns:a16="http://schemas.microsoft.com/office/drawing/2014/main" val="725394525"/>
                    </a:ext>
                  </a:extLst>
                </a:gridCol>
                <a:gridCol w="604820">
                  <a:extLst>
                    <a:ext uri="{9D8B030D-6E8A-4147-A177-3AD203B41FA5}">
                      <a16:colId xmlns:a16="http://schemas.microsoft.com/office/drawing/2014/main" val="2901374179"/>
                    </a:ext>
                  </a:extLst>
                </a:gridCol>
                <a:gridCol w="706974">
                  <a:extLst>
                    <a:ext uri="{9D8B030D-6E8A-4147-A177-3AD203B41FA5}">
                      <a16:colId xmlns:a16="http://schemas.microsoft.com/office/drawing/2014/main" val="1853706892"/>
                    </a:ext>
                  </a:extLst>
                </a:gridCol>
                <a:gridCol w="867913">
                  <a:extLst>
                    <a:ext uri="{9D8B030D-6E8A-4147-A177-3AD203B41FA5}">
                      <a16:colId xmlns:a16="http://schemas.microsoft.com/office/drawing/2014/main" val="2473639715"/>
                    </a:ext>
                  </a:extLst>
                </a:gridCol>
              </a:tblGrid>
              <a:tr h="29254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Tides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7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Future Climate Conditions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6759" marR="46759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9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84863"/>
                  </a:ext>
                </a:extLst>
              </a:tr>
              <a:tr h="297822">
                <a:tc rowSpan="2">
                  <a:txBody>
                    <a:bodyPr/>
                    <a:lstStyle/>
                    <a:p>
                      <a:pPr marL="0" marR="0" lvl="0" indent="0" algn="ctr" defTabSz="134115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Elev. NAVD88</a:t>
                      </a:r>
                    </a:p>
                    <a:p>
                      <a:pPr marL="0" marR="0" lvl="0" indent="0" algn="ctr" defTabSz="134115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7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Tidal Event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0D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0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4D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829754"/>
                  </a:ext>
                </a:extLst>
              </a:tr>
              <a:tr h="198695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MLW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84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MHW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Dec-2022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4D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214550"/>
                  </a:ext>
                </a:extLst>
              </a:tr>
              <a:tr h="40576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Current Climate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-5.17 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4.33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1341150" rtl="0" eaLnBrk="1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8.34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AE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661299"/>
                  </a:ext>
                </a:extLst>
              </a:tr>
              <a:tr h="358916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– 2050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-2.3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7.3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1341150" rtl="0" eaLnBrk="1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NA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AE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386835"/>
                  </a:ext>
                </a:extLst>
              </a:tr>
              <a:tr h="358916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Year – 2070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-0.7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9.2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1341150" rtl="0" eaLnBrk="1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NA</a:t>
                      </a:r>
                    </a:p>
                  </a:txBody>
                  <a:tcPr marL="46759" marR="467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23112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AFA7B22-881B-F28B-FC83-042719DED5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796" t="65870" r="24600" b="24054"/>
          <a:stretch>
            <a:fillRect/>
          </a:stretch>
        </p:blipFill>
        <p:spPr>
          <a:xfrm>
            <a:off x="1162851" y="4767914"/>
            <a:ext cx="7198360" cy="1470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04DDFA-972F-0009-D7AD-82B12505E000}"/>
              </a:ext>
            </a:extLst>
          </p:cNvPr>
          <p:cNvSpPr txBox="1"/>
          <p:nvPr/>
        </p:nvSpPr>
        <p:spPr>
          <a:xfrm>
            <a:off x="4085945" y="5953473"/>
            <a:ext cx="25739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Mills Ave Roadway Cross Section</a:t>
            </a:r>
          </a:p>
          <a:p>
            <a:endParaRPr lang="en-US" u="sng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4D0950-6E68-07CF-C353-B7F1D9318106}"/>
              </a:ext>
            </a:extLst>
          </p:cNvPr>
          <p:cNvSpPr/>
          <p:nvPr/>
        </p:nvSpPr>
        <p:spPr>
          <a:xfrm>
            <a:off x="7515225" y="3486932"/>
            <a:ext cx="728663" cy="69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7AA55F-4584-F15E-1FF0-0A1F6B73B85D}"/>
              </a:ext>
            </a:extLst>
          </p:cNvPr>
          <p:cNvSpPr/>
          <p:nvPr/>
        </p:nvSpPr>
        <p:spPr>
          <a:xfrm>
            <a:off x="1378744" y="3486931"/>
            <a:ext cx="1759011" cy="6986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8B1382-F2D5-7FF4-F873-F5F87F6CA306}"/>
              </a:ext>
            </a:extLst>
          </p:cNvPr>
          <p:cNvSpPr txBox="1"/>
          <p:nvPr/>
        </p:nvSpPr>
        <p:spPr>
          <a:xfrm>
            <a:off x="6477463" y="5395442"/>
            <a:ext cx="1239663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3E5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Roadway Elev. ~7.3 ft</a:t>
            </a:r>
          </a:p>
        </p:txBody>
      </p:sp>
    </p:spTree>
    <p:extLst>
      <p:ext uri="{BB962C8B-B14F-4D97-AF65-F5344CB8AC3E}">
        <p14:creationId xmlns:p14="http://schemas.microsoft.com/office/powerpoint/2010/main" val="985191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5185123"/>
            <a:ext cx="12191999" cy="1709927"/>
          </a:xfrm>
        </p:spPr>
        <p:txBody>
          <a:bodyPr anchor="ctr">
            <a:normAutofit/>
          </a:bodyPr>
          <a:lstStyle/>
          <a:p>
            <a:r>
              <a:rPr lang="en-US" sz="4800" b="1" cap="all" dirty="0">
                <a:latin typeface="Roboto" panose="02000000000000000000" pitchFamily="2" charset="0"/>
                <a:cs typeface="Roboto" panose="02000000000000000000" pitchFamily="2" charset="0"/>
              </a:rPr>
              <a:t>Introductions</a:t>
            </a:r>
            <a:endParaRPr lang="en-US" b="1" cap="all" dirty="0"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D178A98-6241-1E91-316F-20A8A946100D}"/>
              </a:ext>
            </a:extLst>
          </p:cNvPr>
          <p:cNvSpPr txBox="1">
            <a:spLocks/>
          </p:cNvSpPr>
          <p:nvPr/>
        </p:nvSpPr>
        <p:spPr>
          <a:xfrm>
            <a:off x="6209188" y="249218"/>
            <a:ext cx="5982812" cy="673881"/>
          </a:xfrm>
          <a:prstGeom prst="rect">
            <a:avLst/>
          </a:prstGeom>
          <a:solidFill>
            <a:srgbClr val="003E52"/>
          </a:solidFill>
          <a:effectLst/>
        </p:spPr>
        <p:txBody>
          <a:bodyPr vert="horz" lIns="457200" tIns="0" rIns="45720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3600" dirty="0">
                <a:latin typeface="Roboto" panose="02000000000000000000" pitchFamily="2" charset="0"/>
                <a:cs typeface="Roboto" panose="02000000000000000000" pitchFamily="2" charset="0"/>
              </a:rPr>
              <a:t>In partnership with: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93A90D-9925-7793-2378-AF25BDA08A06}"/>
              </a:ext>
            </a:extLst>
          </p:cNvPr>
          <p:cNvGrpSpPr/>
          <p:nvPr/>
        </p:nvGrpSpPr>
        <p:grpSpPr>
          <a:xfrm>
            <a:off x="180648" y="1533675"/>
            <a:ext cx="5455206" cy="1622885"/>
            <a:chOff x="180648" y="1533675"/>
            <a:chExt cx="5455206" cy="162288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A5583F3-D56C-8E63-63E9-81A103D68641}"/>
                </a:ext>
              </a:extLst>
            </p:cNvPr>
            <p:cNvGrpSpPr/>
            <p:nvPr/>
          </p:nvGrpSpPr>
          <p:grpSpPr>
            <a:xfrm>
              <a:off x="180648" y="1534463"/>
              <a:ext cx="2359865" cy="1622097"/>
              <a:chOff x="192367" y="1667644"/>
              <a:chExt cx="2359865" cy="162209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D1952DE-FECA-25FD-6397-AD55C2193DA3}"/>
                  </a:ext>
                </a:extLst>
              </p:cNvPr>
              <p:cNvGrpSpPr/>
              <p:nvPr/>
            </p:nvGrpSpPr>
            <p:grpSpPr>
              <a:xfrm>
                <a:off x="192367" y="1667644"/>
                <a:ext cx="2194560" cy="1442554"/>
                <a:chOff x="-496765" y="1620509"/>
                <a:chExt cx="2932236" cy="1940201"/>
              </a:xfrm>
            </p:grpSpPr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7D226F5-7DEE-907B-6BC0-4663402C76F8}"/>
                    </a:ext>
                  </a:extLst>
                </p:cNvPr>
                <p:cNvSpPr txBox="1"/>
                <p:nvPr/>
              </p:nvSpPr>
              <p:spPr>
                <a:xfrm>
                  <a:off x="-496765" y="3188153"/>
                  <a:ext cx="2932236" cy="3725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200" b="1" dirty="0">
                      <a:solidFill>
                        <a:srgbClr val="003E52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Scott Turner, PE, FAICP</a:t>
                  </a:r>
                </a:p>
              </p:txBody>
            </p: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742B1611-38AC-A660-400E-93D93761220C}"/>
                    </a:ext>
                  </a:extLst>
                </p:cNvPr>
                <p:cNvGrpSpPr/>
                <p:nvPr/>
              </p:nvGrpSpPr>
              <p:grpSpPr>
                <a:xfrm>
                  <a:off x="197671" y="1620509"/>
                  <a:ext cx="1543361" cy="1548594"/>
                  <a:chOff x="3868169" y="1180559"/>
                  <a:chExt cx="1543361" cy="1548594"/>
                </a:xfrm>
              </p:grpSpPr>
              <p:pic>
                <p:nvPicPr>
                  <p:cNvPr id="9" name="Picture 8">
                    <a:extLst>
                      <a:ext uri="{FF2B5EF4-FFF2-40B4-BE49-F238E27FC236}">
                        <a16:creationId xmlns:a16="http://schemas.microsoft.com/office/drawing/2014/main" id="{00398071-3795-147A-8C46-132B24B6B7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rcRect t="329" b="329"/>
                  <a:stretch/>
                </p:blipFill>
                <p:spPr>
                  <a:xfrm>
                    <a:off x="3868169" y="1185792"/>
                    <a:ext cx="1543361" cy="1543361"/>
                  </a:xfrm>
                  <a:prstGeom prst="ellipse">
                    <a:avLst/>
                  </a:prstGeom>
                </p:spPr>
              </p:pic>
              <p:sp>
                <p:nvSpPr>
                  <p:cNvPr id="10" name="Oval 9">
                    <a:extLst>
                      <a:ext uri="{FF2B5EF4-FFF2-40B4-BE49-F238E27FC236}">
                        <a16:creationId xmlns:a16="http://schemas.microsoft.com/office/drawing/2014/main" id="{2B5CF901-7910-2540-27CE-D654F5638822}"/>
                      </a:ext>
                    </a:extLst>
                  </p:cNvPr>
                  <p:cNvSpPr/>
                  <p:nvPr/>
                </p:nvSpPr>
                <p:spPr>
                  <a:xfrm>
                    <a:off x="3870315" y="1180559"/>
                    <a:ext cx="1539069" cy="1539069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endParaRPr>
                  </a:p>
                </p:txBody>
              </p:sp>
            </p:grp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1D600CB-38D9-211F-A6E3-BB763EB92A00}"/>
                  </a:ext>
                </a:extLst>
              </p:cNvPr>
              <p:cNvSpPr txBox="1"/>
              <p:nvPr/>
            </p:nvSpPr>
            <p:spPr>
              <a:xfrm>
                <a:off x="213705" y="3028131"/>
                <a:ext cx="2338527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en-US" sz="1100" b="1" dirty="0">
                  <a:solidFill>
                    <a:srgbClr val="003E5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B5A8F79-F2E9-414B-83F1-E9F0085271CF}"/>
                </a:ext>
              </a:extLst>
            </p:cNvPr>
            <p:cNvGrpSpPr/>
            <p:nvPr/>
          </p:nvGrpSpPr>
          <p:grpSpPr>
            <a:xfrm>
              <a:off x="1908393" y="1534463"/>
              <a:ext cx="2194560" cy="1440399"/>
              <a:chOff x="2090739" y="1497077"/>
              <a:chExt cx="2194560" cy="1440399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63D86797-64BF-7B1C-A70A-16E7DF0D9BF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501144" y="1497077"/>
                <a:ext cx="1153751" cy="1152144"/>
                <a:chOff x="3172166" y="1681055"/>
                <a:chExt cx="1153751" cy="1152144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0C9E854-9A6C-E4BB-518E-6E05D07B1C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aturation sat="91000"/>
                          </a14:imgEffect>
                        </a14:imgLayer>
                      </a14:imgProps>
                    </a:ext>
                  </a:extLst>
                </a:blip>
                <a:srcRect/>
                <a:stretch/>
              </p:blipFill>
              <p:spPr>
                <a:xfrm>
                  <a:off x="3173773" y="1681055"/>
                  <a:ext cx="1152144" cy="1152144"/>
                </a:xfrm>
                <a:prstGeom prst="flowChartConnector">
                  <a:avLst/>
                </a:prstGeom>
              </p:spPr>
            </p:pic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D5F53D3B-E2AA-4D53-74FA-4D73D69E4BCA}"/>
                    </a:ext>
                  </a:extLst>
                </p:cNvPr>
                <p:cNvSpPr/>
                <p:nvPr/>
              </p:nvSpPr>
              <p:spPr>
                <a:xfrm>
                  <a:off x="3172166" y="1681055"/>
                  <a:ext cx="1151879" cy="115214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0E4B13-A5EA-3E43-6C2F-586D606E71E3}"/>
                  </a:ext>
                </a:extLst>
              </p:cNvPr>
              <p:cNvSpPr txBox="1"/>
              <p:nvPr/>
            </p:nvSpPr>
            <p:spPr>
              <a:xfrm>
                <a:off x="2090739" y="2660477"/>
                <a:ext cx="21945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200" b="1" dirty="0">
                    <a:solidFill>
                      <a:srgbClr val="003E5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Sarah Frisbee, EIT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C11AA17-05CE-334F-D36F-CF8E4A7E3F4F}"/>
                </a:ext>
              </a:extLst>
            </p:cNvPr>
            <p:cNvGrpSpPr/>
            <p:nvPr/>
          </p:nvGrpSpPr>
          <p:grpSpPr>
            <a:xfrm>
              <a:off x="3441294" y="1533675"/>
              <a:ext cx="2194560" cy="1439032"/>
              <a:chOff x="173615" y="3522514"/>
              <a:chExt cx="2194560" cy="1439032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C54606C9-8431-DB9D-1321-7F0CEA458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694823" y="3523115"/>
                <a:ext cx="1152144" cy="1152144"/>
              </a:xfrm>
              <a:prstGeom prst="flowChartConnector">
                <a:avLst/>
              </a:prstGeom>
            </p:spPr>
          </p:pic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58915AC-9FD9-DC5F-17B6-A78F52B67B6C}"/>
                  </a:ext>
                </a:extLst>
              </p:cNvPr>
              <p:cNvSpPr/>
              <p:nvPr/>
            </p:nvSpPr>
            <p:spPr>
              <a:xfrm>
                <a:off x="700201" y="3522514"/>
                <a:ext cx="1151879" cy="115214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3F0A7E2-F00F-3449-F6CD-9831768129DD}"/>
                  </a:ext>
                </a:extLst>
              </p:cNvPr>
              <p:cNvSpPr txBox="1"/>
              <p:nvPr/>
            </p:nvSpPr>
            <p:spPr>
              <a:xfrm>
                <a:off x="173615" y="4684547"/>
                <a:ext cx="21945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200" b="1" dirty="0">
                    <a:solidFill>
                      <a:srgbClr val="003E5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Sage Hardesty</a:t>
                </a:r>
              </a:p>
            </p:txBody>
          </p:sp>
        </p:grp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269CC283-6C23-1EFA-669C-302E4E5ACCA2}"/>
              </a:ext>
            </a:extLst>
          </p:cNvPr>
          <p:cNvSpPr txBox="1">
            <a:spLocks/>
          </p:cNvSpPr>
          <p:nvPr/>
        </p:nvSpPr>
        <p:spPr>
          <a:xfrm>
            <a:off x="6209187" y="3158136"/>
            <a:ext cx="5982811" cy="673881"/>
          </a:xfrm>
          <a:prstGeom prst="rect">
            <a:avLst/>
          </a:prstGeom>
          <a:solidFill>
            <a:srgbClr val="003E52"/>
          </a:solidFill>
          <a:effectLst/>
        </p:spPr>
        <p:txBody>
          <a:bodyPr vert="horz" lIns="457200" tIns="0" rIns="45720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3600" dirty="0">
                <a:latin typeface="Roboto" panose="02000000000000000000" pitchFamily="2" charset="0"/>
                <a:cs typeface="Roboto" panose="02000000000000000000" pitchFamily="2" charset="0"/>
              </a:rPr>
              <a:t>Funding provided by: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65ACCA-E62B-19FD-B054-B4C4777773F7}"/>
              </a:ext>
            </a:extLst>
          </p:cNvPr>
          <p:cNvSpPr txBox="1"/>
          <p:nvPr/>
        </p:nvSpPr>
        <p:spPr>
          <a:xfrm>
            <a:off x="6515100" y="3984318"/>
            <a:ext cx="5496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3E5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Housing Choice Grant</a:t>
            </a:r>
          </a:p>
          <a:p>
            <a:pPr algn="ctr"/>
            <a:r>
              <a:rPr lang="en-US" sz="2000" b="1" i="1" dirty="0">
                <a:solidFill>
                  <a:srgbClr val="003E5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Community Development Block Grant</a:t>
            </a:r>
          </a:p>
        </p:txBody>
      </p:sp>
      <p:pic>
        <p:nvPicPr>
          <p:cNvPr id="3" name="Picture 2" descr="City of Revere, Massachusetts">
            <a:extLst>
              <a:ext uri="{FF2B5EF4-FFF2-40B4-BE49-F238E27FC236}">
                <a16:creationId xmlns:a16="http://schemas.microsoft.com/office/drawing/2014/main" id="{DA4CDDA7-4FCE-BC04-6927-865AA9C6B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707" y="941060"/>
            <a:ext cx="2064775" cy="206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07ED1F4C-24F5-2E84-9021-AB1727D167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224" y="252840"/>
            <a:ext cx="2063852" cy="83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53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C42A3-3BF1-9A0B-54A3-8FD86B7E6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D0F93657-E5EC-9F25-15B2-718D7C74244E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Existing conditions 2050 PROJECTED 1-yr storm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1CEA31-F264-8274-0C8D-E609942010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17" y="822876"/>
            <a:ext cx="9254241" cy="6035124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4356EEBF-0C9C-EA08-C57C-ECA3CE2C7A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88444" y="1078424"/>
            <a:ext cx="2708986" cy="5337089"/>
          </a:xfrm>
        </p:spPr>
        <p:txBody>
          <a:bodyPr>
            <a:normAutofit/>
          </a:bodyPr>
          <a:lstStyle/>
          <a:p>
            <a:r>
              <a:rPr lang="en-US" sz="1600" i="0" dirty="0">
                <a:solidFill>
                  <a:srgbClr val="003E52"/>
                </a:solidFill>
              </a:rPr>
              <a:t>The projected 2050 tidal increases overtop the roadway of Mills Avenue and flood neighborhood.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12AA4C-1D90-C475-B703-8EBA7A98BB6B}"/>
              </a:ext>
            </a:extLst>
          </p:cNvPr>
          <p:cNvSpPr txBox="1"/>
          <p:nvPr/>
        </p:nvSpPr>
        <p:spPr>
          <a:xfrm>
            <a:off x="9312486" y="6237713"/>
            <a:ext cx="19651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2050 MHW = </a:t>
            </a:r>
          </a:p>
          <a:p>
            <a:r>
              <a:rPr lang="en-US" sz="1400" i="1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EL. 7.3 NAVD88</a:t>
            </a:r>
            <a:endParaRPr lang="en-US" sz="1400" dirty="0">
              <a:solidFill>
                <a:srgbClr val="003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DAF2E3-2E8D-2390-F4FB-8A219ADC2C2D}"/>
              </a:ext>
            </a:extLst>
          </p:cNvPr>
          <p:cNvSpPr txBox="1"/>
          <p:nvPr/>
        </p:nvSpPr>
        <p:spPr>
          <a:xfrm>
            <a:off x="94570" y="899160"/>
            <a:ext cx="5506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inundation extents for 2- &amp; 10-year storm events are similar to the depicted 1-year event.</a:t>
            </a:r>
          </a:p>
        </p:txBody>
      </p:sp>
    </p:spTree>
    <p:extLst>
      <p:ext uri="{BB962C8B-B14F-4D97-AF65-F5344CB8AC3E}">
        <p14:creationId xmlns:p14="http://schemas.microsoft.com/office/powerpoint/2010/main" val="3779724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1B413-3604-5EB4-9D59-0B24D3FF0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BFDB08BE-767C-AE27-6147-3BD471E22938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Existing conditions 2070 PROJECTED 1-yr storm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0C2FE8-6063-FCED-B519-86DCB206A5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124" y="827252"/>
            <a:ext cx="9218428" cy="60307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14C39A-9C49-448C-A1A6-55301FF8620B}"/>
              </a:ext>
            </a:extLst>
          </p:cNvPr>
          <p:cNvSpPr txBox="1"/>
          <p:nvPr/>
        </p:nvSpPr>
        <p:spPr>
          <a:xfrm>
            <a:off x="9312486" y="6237713"/>
            <a:ext cx="19651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2070 MHW = </a:t>
            </a:r>
          </a:p>
          <a:p>
            <a:r>
              <a:rPr lang="en-US" sz="1400" i="1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EL. 9.2 NAVD88</a:t>
            </a:r>
            <a:endParaRPr lang="en-US" sz="1400" dirty="0">
              <a:solidFill>
                <a:srgbClr val="003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233151F-348B-4AE1-A032-7D6736038299}"/>
              </a:ext>
            </a:extLst>
          </p:cNvPr>
          <p:cNvSpPr txBox="1">
            <a:spLocks/>
          </p:cNvSpPr>
          <p:nvPr/>
        </p:nvSpPr>
        <p:spPr>
          <a:xfrm>
            <a:off x="9388444" y="1078424"/>
            <a:ext cx="2708986" cy="5337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6" indent="-228596" algn="l" defTabSz="91438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8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24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80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72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64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56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48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40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32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3E52"/>
                </a:solidFill>
              </a:rPr>
              <a:t>The projected 2070 tidal increases significantly overtop the neighborhood.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F3C25D-F0D3-FD62-7275-49A75E884FDC}"/>
              </a:ext>
            </a:extLst>
          </p:cNvPr>
          <p:cNvSpPr txBox="1"/>
          <p:nvPr/>
        </p:nvSpPr>
        <p:spPr>
          <a:xfrm>
            <a:off x="94570" y="899160"/>
            <a:ext cx="5506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inundation extents for 2- &amp; 10-year storm events are similar to the depicted 1-year event.</a:t>
            </a:r>
          </a:p>
        </p:txBody>
      </p:sp>
    </p:spTree>
    <p:extLst>
      <p:ext uri="{BB962C8B-B14F-4D97-AF65-F5344CB8AC3E}">
        <p14:creationId xmlns:p14="http://schemas.microsoft.com/office/powerpoint/2010/main" val="1192584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52764-FED5-0C29-4414-BFDA7034D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46E30D-CE01-927E-5643-E62E8C079F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1356" y="1178012"/>
            <a:ext cx="5032528" cy="550911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3E52"/>
                </a:solidFill>
              </a:rPr>
              <a:t>This phase of design focused on analyzing drainage improvements </a:t>
            </a:r>
            <a:r>
              <a:rPr lang="en-US" sz="2000" b="1" i="1" dirty="0">
                <a:solidFill>
                  <a:srgbClr val="003E52"/>
                </a:solidFill>
              </a:rPr>
              <a:t>without the addition of a coastal berm</a:t>
            </a:r>
            <a:r>
              <a:rPr lang="en-US" sz="2000" dirty="0">
                <a:solidFill>
                  <a:srgbClr val="003E52"/>
                </a:solidFill>
              </a:rPr>
              <a:t>. </a:t>
            </a:r>
          </a:p>
          <a:p>
            <a:r>
              <a:rPr lang="en-US" sz="2000" dirty="0">
                <a:solidFill>
                  <a:srgbClr val="003E52"/>
                </a:solidFill>
              </a:rPr>
              <a:t>Due to the elevation and vulnerability of the community, the design’s effectiveness is impacted by projected future conditions with increased precipitation and tidal elevations. </a:t>
            </a:r>
            <a:endParaRPr lang="en-US" sz="1400" i="0" dirty="0">
              <a:solidFill>
                <a:srgbClr val="003E52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b="1" i="0" dirty="0">
                <a:solidFill>
                  <a:srgbClr val="003E52"/>
                </a:solidFill>
              </a:rPr>
              <a:t>Without a coastal berm, the projected future tidal elevation is projected to be at or above the Mills Ave roadway elevations</a:t>
            </a:r>
            <a:r>
              <a:rPr lang="en-US" sz="1800" i="0" dirty="0">
                <a:solidFill>
                  <a:srgbClr val="003E52"/>
                </a:solidFill>
              </a:rPr>
              <a:t>.</a:t>
            </a:r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700FD759-A3B3-C8F4-C1A2-199BA2621A98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PROPOSED IMPROVEMENTS Challenges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9C568A-39F9-CCBD-C53B-453418F36761}"/>
              </a:ext>
            </a:extLst>
          </p:cNvPr>
          <p:cNvSpPr txBox="1"/>
          <p:nvPr/>
        </p:nvSpPr>
        <p:spPr>
          <a:xfrm>
            <a:off x="8164945" y="1911927"/>
            <a:ext cx="284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Table or figure showing elevations compared to road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2B5711-F946-07D5-0688-73932B53B8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692" t="44789" r="24704" b="45135"/>
          <a:stretch>
            <a:fillRect/>
          </a:stretch>
        </p:blipFill>
        <p:spPr>
          <a:xfrm>
            <a:off x="5315120" y="1412510"/>
            <a:ext cx="6876880" cy="1429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E8A6BF-6265-A532-7193-2B9DE1DC54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796" t="65870" r="24600" b="24054"/>
          <a:stretch>
            <a:fillRect/>
          </a:stretch>
        </p:blipFill>
        <p:spPr>
          <a:xfrm>
            <a:off x="5313883" y="3262249"/>
            <a:ext cx="6876880" cy="1404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F217E6-B855-061F-78BD-71C58537B2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850" t="24715" r="24547" b="65209"/>
          <a:stretch>
            <a:fillRect/>
          </a:stretch>
        </p:blipFill>
        <p:spPr>
          <a:xfrm>
            <a:off x="5313883" y="4919280"/>
            <a:ext cx="6878117" cy="14296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3D0057-B2DC-A953-512B-6FC70B73FDF3}"/>
              </a:ext>
            </a:extLst>
          </p:cNvPr>
          <p:cNvSpPr txBox="1"/>
          <p:nvPr/>
        </p:nvSpPr>
        <p:spPr>
          <a:xfrm>
            <a:off x="9616193" y="5940889"/>
            <a:ext cx="503413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3E5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BERM</a:t>
            </a:r>
          </a:p>
        </p:txBody>
      </p:sp>
      <p:cxnSp>
        <p:nvCxnSpPr>
          <p:cNvPr id="9" name="Straight Arrow Connector 14">
            <a:extLst>
              <a:ext uri="{FF2B5EF4-FFF2-40B4-BE49-F238E27FC236}">
                <a16:creationId xmlns:a16="http://schemas.microsoft.com/office/drawing/2014/main" id="{B40FC025-71F6-497E-EB54-24AEB69D1E49}"/>
              </a:ext>
            </a:extLst>
          </p:cNvPr>
          <p:cNvCxnSpPr>
            <a:cxnSpLocks/>
            <a:stCxn id="8" idx="0"/>
          </p:cNvCxnSpPr>
          <p:nvPr/>
        </p:nvCxnSpPr>
        <p:spPr>
          <a:xfrm rot="5400000" flipH="1" flipV="1">
            <a:off x="9714514" y="5787503"/>
            <a:ext cx="306773" cy="1"/>
          </a:xfrm>
          <a:prstGeom prst="bentConnector3">
            <a:avLst>
              <a:gd name="adj1" fmla="val 50000"/>
            </a:avLst>
          </a:prstGeom>
          <a:ln w="25400">
            <a:solidFill>
              <a:srgbClr val="003E52"/>
            </a:solidFill>
            <a:headEnd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9C439B4-5AFC-E3F5-18C7-7CA7187FDD46}"/>
              </a:ext>
            </a:extLst>
          </p:cNvPr>
          <p:cNvSpPr txBox="1"/>
          <p:nvPr/>
        </p:nvSpPr>
        <p:spPr>
          <a:xfrm>
            <a:off x="10257012" y="3824847"/>
            <a:ext cx="1239663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3E5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Roadway Elev. ~7.3 ft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A831B8-CCEA-A19B-5811-62F1978D72C5}"/>
              </a:ext>
            </a:extLst>
          </p:cNvPr>
          <p:cNvSpPr txBox="1"/>
          <p:nvPr/>
        </p:nvSpPr>
        <p:spPr>
          <a:xfrm>
            <a:off x="10257011" y="2019624"/>
            <a:ext cx="1239663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3E5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Roadway Elev. ~7.3 ft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F1A993-07CE-F5E5-1D6D-A067B10B3E43}"/>
              </a:ext>
            </a:extLst>
          </p:cNvPr>
          <p:cNvSpPr txBox="1"/>
          <p:nvPr/>
        </p:nvSpPr>
        <p:spPr>
          <a:xfrm>
            <a:off x="10257010" y="5572059"/>
            <a:ext cx="1239663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3E5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Roadway Elev. ~7.3 ft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1A14B7-09DF-287A-C3C4-AAC2989873B7}"/>
              </a:ext>
            </a:extLst>
          </p:cNvPr>
          <p:cNvSpPr txBox="1"/>
          <p:nvPr/>
        </p:nvSpPr>
        <p:spPr>
          <a:xfrm>
            <a:off x="7885795" y="6248738"/>
            <a:ext cx="25739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Mills Ave Roadway Cross Section</a:t>
            </a:r>
          </a:p>
          <a:p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001747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A6531-E7FC-8783-60A0-A08CE7A6A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D751C4BF-963C-18D7-0594-F1F24AABDD80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Proposed conditions 2050 PROJECTED 1-yr storm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AA1DAB-0717-E98D-2FA9-2289553614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9" y="914400"/>
            <a:ext cx="9254098" cy="594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C0B58B-B0A2-076F-1920-1570178869EE}"/>
              </a:ext>
            </a:extLst>
          </p:cNvPr>
          <p:cNvSpPr txBox="1"/>
          <p:nvPr/>
        </p:nvSpPr>
        <p:spPr>
          <a:xfrm>
            <a:off x="9312486" y="6237713"/>
            <a:ext cx="19651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2050 MHW = </a:t>
            </a:r>
          </a:p>
          <a:p>
            <a:r>
              <a:rPr lang="en-US" sz="1400" i="1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EL. 7.3 NAVD88</a:t>
            </a:r>
            <a:endParaRPr lang="en-US" sz="1400" dirty="0">
              <a:solidFill>
                <a:srgbClr val="003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A850F30-4447-0789-963F-0EFF0677A8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88444" y="1078424"/>
            <a:ext cx="2708986" cy="5337089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003E52"/>
                </a:solidFill>
              </a:rPr>
              <a:t>The projected 2050 tidal increases overtop the roadway of Mills Avenue and flood neighborhood.</a:t>
            </a:r>
          </a:p>
          <a:p>
            <a:pPr marL="0" indent="0">
              <a:buNone/>
            </a:pPr>
            <a:endParaRPr lang="en-US" sz="1600" i="0" strike="sngStrike" dirty="0">
              <a:solidFill>
                <a:srgbClr val="003E5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142510-29B2-224B-49DA-67E8D94D17C4}"/>
              </a:ext>
            </a:extLst>
          </p:cNvPr>
          <p:cNvSpPr txBox="1"/>
          <p:nvPr/>
        </p:nvSpPr>
        <p:spPr>
          <a:xfrm>
            <a:off x="94570" y="899160"/>
            <a:ext cx="5506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inundation extents for 2- &amp; 10-year storm events are similar to the depicted 1-year event.</a:t>
            </a:r>
          </a:p>
        </p:txBody>
      </p:sp>
    </p:spTree>
    <p:extLst>
      <p:ext uri="{BB962C8B-B14F-4D97-AF65-F5344CB8AC3E}">
        <p14:creationId xmlns:p14="http://schemas.microsoft.com/office/powerpoint/2010/main" val="4254242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1E477-CD92-C373-3F52-F6AF687C9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F6C085F5-C7FA-108E-1913-329A95028536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Proposed conditions 2070 PROJECTED 1-yr storm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CBEEC1-2602-398A-B4B7-05A014F9C5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265" y="869361"/>
            <a:ext cx="9150595" cy="5976714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E8C4A11D-9FF1-FF26-729C-56AAD6A5B5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88444" y="1078424"/>
            <a:ext cx="2708986" cy="533708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3E52"/>
                </a:solidFill>
              </a:rPr>
              <a:t>The projected 2070 tidal increases significantly overtop the neighborhood.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994787-2013-6B9A-492D-B5B211B11A10}"/>
              </a:ext>
            </a:extLst>
          </p:cNvPr>
          <p:cNvSpPr txBox="1"/>
          <p:nvPr/>
        </p:nvSpPr>
        <p:spPr>
          <a:xfrm>
            <a:off x="9312486" y="6237713"/>
            <a:ext cx="19651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2050 MHW = </a:t>
            </a:r>
          </a:p>
          <a:p>
            <a:r>
              <a:rPr lang="en-US" sz="1400" i="1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EL. 7.3 NAVD88</a:t>
            </a:r>
            <a:endParaRPr lang="en-US" sz="1400" dirty="0">
              <a:solidFill>
                <a:srgbClr val="003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83D304-6D3E-AF38-5AA6-DB157D21838D}"/>
              </a:ext>
            </a:extLst>
          </p:cNvPr>
          <p:cNvSpPr txBox="1"/>
          <p:nvPr/>
        </p:nvSpPr>
        <p:spPr>
          <a:xfrm>
            <a:off x="94570" y="899160"/>
            <a:ext cx="5506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inundation extents for 2- &amp; 10-year storm events are similar to the depicted 1-year event.</a:t>
            </a:r>
          </a:p>
        </p:txBody>
      </p:sp>
    </p:spTree>
    <p:extLst>
      <p:ext uri="{BB962C8B-B14F-4D97-AF65-F5344CB8AC3E}">
        <p14:creationId xmlns:p14="http://schemas.microsoft.com/office/powerpoint/2010/main" val="3793734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BDCD9-EC14-041D-8F37-F8A0BCD5F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B1853F-815A-501F-692E-E45201E81F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3E52"/>
                </a:solidFill>
              </a:rPr>
              <a:t>The influence from future sea level rise significantly impacts the effectiveness of the proposed improvements.</a:t>
            </a:r>
          </a:p>
          <a:p>
            <a:endParaRPr lang="en-US" dirty="0">
              <a:solidFill>
                <a:srgbClr val="003E52"/>
              </a:solidFill>
            </a:endParaRPr>
          </a:p>
          <a:p>
            <a:r>
              <a:rPr lang="en-US" dirty="0">
                <a:solidFill>
                  <a:srgbClr val="003E52"/>
                </a:solidFill>
              </a:rPr>
              <a:t>Projected future increases to tidal elevations (2050 &amp; 2070) will overtop Mills Ave and the neighborhood more frequently.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3E52"/>
                </a:solidFill>
              </a:rPr>
              <a:t>The proposed drainage system improvements will provide temporary improvements. </a:t>
            </a:r>
          </a:p>
          <a:p>
            <a:endParaRPr lang="en-US" dirty="0">
              <a:solidFill>
                <a:srgbClr val="003E52"/>
              </a:solidFill>
            </a:endParaRPr>
          </a:p>
          <a:p>
            <a:r>
              <a:rPr lang="en-US" b="1" dirty="0">
                <a:solidFill>
                  <a:srgbClr val="003E52"/>
                </a:solidFill>
              </a:rPr>
              <a:t>Without additional coastal protection such as a coastal berm</a:t>
            </a:r>
            <a:r>
              <a:rPr lang="en-US" dirty="0">
                <a:solidFill>
                  <a:srgbClr val="003E52"/>
                </a:solidFill>
              </a:rPr>
              <a:t>, the proposed drainage system loses its benefit as the ocean begins to rise and overtops Mills Ave roadway overwhelming the maximum proposed improvements.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A8EB3878-FF7A-40C7-6EF3-0D2BC5C6DBCF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future climate results summary</a:t>
            </a:r>
          </a:p>
        </p:txBody>
      </p:sp>
    </p:spTree>
    <p:extLst>
      <p:ext uri="{BB962C8B-B14F-4D97-AF65-F5344CB8AC3E}">
        <p14:creationId xmlns:p14="http://schemas.microsoft.com/office/powerpoint/2010/main" val="2776413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D65BF-F91C-FC7E-F10A-6BF6E9F7C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8F83AE-2BB7-14FD-412E-9779F376523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1355" y="1178012"/>
            <a:ext cx="5967046" cy="5337089"/>
          </a:xfrm>
        </p:spPr>
        <p:txBody>
          <a:bodyPr/>
          <a:lstStyle/>
          <a:p>
            <a:r>
              <a:rPr lang="en-US" dirty="0">
                <a:solidFill>
                  <a:srgbClr val="003E52"/>
                </a:solidFill>
              </a:rPr>
              <a:t>Continue to evaluate stormwater model results</a:t>
            </a:r>
          </a:p>
          <a:p>
            <a:endParaRPr lang="en-US" dirty="0">
              <a:solidFill>
                <a:srgbClr val="003E52"/>
              </a:solidFill>
            </a:endParaRPr>
          </a:p>
          <a:p>
            <a:r>
              <a:rPr lang="en-US" dirty="0">
                <a:solidFill>
                  <a:srgbClr val="003E52"/>
                </a:solidFill>
              </a:rPr>
              <a:t>Formulate recommendations based on results.</a:t>
            </a:r>
          </a:p>
          <a:p>
            <a:endParaRPr lang="en-US" dirty="0">
              <a:solidFill>
                <a:srgbClr val="003E52"/>
              </a:solidFill>
            </a:endParaRPr>
          </a:p>
          <a:p>
            <a:r>
              <a:rPr lang="en-US" i="0" dirty="0">
                <a:solidFill>
                  <a:srgbClr val="003E52"/>
                </a:solidFill>
              </a:rPr>
              <a:t>Prepare Cost Analysis.</a:t>
            </a:r>
          </a:p>
          <a:p>
            <a:pPr lvl="1"/>
            <a:endParaRPr lang="en-US" i="0" dirty="0">
              <a:solidFill>
                <a:srgbClr val="003E52"/>
              </a:solidFill>
            </a:endParaRPr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3D4A6A5A-A359-FB3F-02A0-1AAF8F3D32D1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NEXT STEPS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204E5D-8462-2D34-30D1-54A442552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167" y="2042160"/>
            <a:ext cx="5981775" cy="3192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ADF1F9-BC16-C9C2-29DA-5BA50DDB98DD}"/>
              </a:ext>
            </a:extLst>
          </p:cNvPr>
          <p:cNvSpPr txBox="1"/>
          <p:nvPr/>
        </p:nvSpPr>
        <p:spPr>
          <a:xfrm>
            <a:off x="7033882" y="5236613"/>
            <a:ext cx="37043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3E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Riverside Neighborhood, Revere, Massachusetts</a:t>
            </a:r>
          </a:p>
          <a:p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4124144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85FEB-0898-9AE0-20CC-D89FFA06D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5151789-C7D6-CA11-A633-D40ED3686265}"/>
              </a:ext>
            </a:extLst>
          </p:cNvPr>
          <p:cNvSpPr txBox="1">
            <a:spLocks/>
          </p:cNvSpPr>
          <p:nvPr/>
        </p:nvSpPr>
        <p:spPr>
          <a:xfrm>
            <a:off x="2619631" y="3222369"/>
            <a:ext cx="7917740" cy="1427894"/>
          </a:xfrm>
          <a:prstGeom prst="rect">
            <a:avLst/>
          </a:prstGeom>
          <a:effectLst>
            <a:outerShdw blurRad="152422" dist="77657" sx="110000" sy="110000" algn="ctr" rotWithShape="0">
              <a:schemeClr val="tx1">
                <a:alpha val="93000"/>
              </a:scheme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299"/>
              </a:buClr>
              <a:buFont typeface="Arial" panose="020B0604020202020204" pitchFamily="34" charset="0"/>
              <a:buNone/>
              <a:defRPr sz="1600" kern="1200" spc="0">
                <a:solidFill>
                  <a:schemeClr val="bg1"/>
                </a:solidFill>
                <a:effectLst>
                  <a:outerShdw blurRad="350742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None/>
              <a:defRPr sz="20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None/>
              <a:defRPr sz="16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EA6953"/>
                </a:solidFill>
              </a:rPr>
              <a:t>Project Contacts:</a:t>
            </a:r>
          </a:p>
          <a:p>
            <a:r>
              <a:rPr lang="en-US" sz="2400" dirty="0">
                <a:solidFill>
                  <a:srgbClr val="EA6953"/>
                </a:solidFill>
              </a:rPr>
              <a:t>Elle Baker – City of Revere - </a:t>
            </a:r>
            <a:r>
              <a:rPr lang="en-US" sz="2400" dirty="0">
                <a:solidFill>
                  <a:srgbClr val="EA6953"/>
                </a:solidFill>
                <a:hlinkClick r:id="rId2"/>
              </a:rPr>
              <a:t>ebaker@revere.org</a:t>
            </a:r>
            <a:endParaRPr lang="en-US" sz="2400" dirty="0">
              <a:solidFill>
                <a:srgbClr val="EA6953"/>
              </a:solidFill>
            </a:endParaRPr>
          </a:p>
          <a:p>
            <a:r>
              <a:rPr lang="en-US" sz="2400" dirty="0">
                <a:solidFill>
                  <a:srgbClr val="EA6953"/>
                </a:solidFill>
              </a:rPr>
              <a:t>Scott Turner – Fuss &amp; O’Neill – </a:t>
            </a:r>
            <a:r>
              <a:rPr lang="en-US" sz="2400" dirty="0">
                <a:solidFill>
                  <a:srgbClr val="EA6953"/>
                </a:solidFill>
                <a:hlinkClick r:id="rId3"/>
              </a:rPr>
              <a:t>Scott.Turner@fando.com</a:t>
            </a:r>
            <a:endParaRPr lang="en-US" sz="2400" dirty="0">
              <a:solidFill>
                <a:srgbClr val="EA6953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987453-8E36-6235-1276-4ACA9DE530AB}"/>
              </a:ext>
            </a:extLst>
          </p:cNvPr>
          <p:cNvSpPr txBox="1">
            <a:spLocks/>
          </p:cNvSpPr>
          <p:nvPr/>
        </p:nvSpPr>
        <p:spPr>
          <a:xfrm>
            <a:off x="2619632" y="1057524"/>
            <a:ext cx="7125730" cy="1975553"/>
          </a:xfrm>
          <a:prstGeom prst="rect">
            <a:avLst/>
          </a:prstGeom>
          <a:effectLst>
            <a:outerShdw blurRad="63500" dist="150885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71B4DB-85BA-6B1F-A0FA-450D4132A160}"/>
              </a:ext>
            </a:extLst>
          </p:cNvPr>
          <p:cNvCxnSpPr>
            <a:cxnSpLocks/>
          </p:cNvCxnSpPr>
          <p:nvPr/>
        </p:nvCxnSpPr>
        <p:spPr>
          <a:xfrm>
            <a:off x="4014740" y="3012877"/>
            <a:ext cx="4335517" cy="0"/>
          </a:xfrm>
          <a:prstGeom prst="line">
            <a:avLst/>
          </a:prstGeom>
          <a:ln w="57150">
            <a:solidFill>
              <a:srgbClr val="00CE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77F48BCB-94C1-1F08-64C1-C44C79FB1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605" y="5205828"/>
            <a:ext cx="1727787" cy="701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147C91-1B0B-8A57-7E87-7B1ACD5A1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681" y="6189925"/>
            <a:ext cx="2619632" cy="27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86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6838" y="379414"/>
            <a:ext cx="5353050" cy="873946"/>
          </a:xfrm>
        </p:spPr>
        <p:txBody>
          <a:bodyPr/>
          <a:lstStyle/>
          <a:p>
            <a:r>
              <a:rPr lang="en-US" sz="3600" b="1" cap="all" dirty="0">
                <a:latin typeface="Aptos" panose="020B0004020202020204" pitchFamily="34" charset="0"/>
              </a:rPr>
              <a:t>Agenda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26EC8C-E0A5-6E4F-BF89-42419A5F7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6838" y="1127918"/>
            <a:ext cx="5459216" cy="4602163"/>
          </a:xfrm>
        </p:spPr>
        <p:txBody>
          <a:bodyPr>
            <a:norm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Project Summary &amp; Background</a:t>
            </a:r>
          </a:p>
          <a:p>
            <a:pPr marL="342894" lvl="1" indent="-342894">
              <a:lnSpc>
                <a:spcPct val="150000"/>
              </a:lnSpc>
              <a:spcBef>
                <a:spcPts val="1000"/>
              </a:spcBef>
              <a:buClr>
                <a:srgbClr val="00CE7D"/>
              </a:buClr>
              <a:buFont typeface="Arial" panose="020B0604020202020204" pitchFamily="34" charset="0"/>
              <a:buChar char="˃"/>
            </a:pPr>
            <a:r>
              <a:rPr lang="en-US" sz="240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Existing Conditions Analysis</a:t>
            </a:r>
          </a:p>
          <a:p>
            <a:pPr marL="342894" lvl="1" indent="-342894">
              <a:lnSpc>
                <a:spcPct val="150000"/>
              </a:lnSpc>
              <a:spcBef>
                <a:spcPts val="1000"/>
              </a:spcBef>
              <a:buClr>
                <a:srgbClr val="00CE7D"/>
              </a:buClr>
              <a:buFont typeface="Arial" panose="020B0604020202020204" pitchFamily="34" charset="0"/>
              <a:buChar char="˃"/>
            </a:pPr>
            <a:r>
              <a:rPr lang="en-US" sz="240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Proposed Flood Mitigation</a:t>
            </a:r>
          </a:p>
          <a:p>
            <a:pPr marL="342894" lvl="1" indent="-342894">
              <a:lnSpc>
                <a:spcPct val="150000"/>
              </a:lnSpc>
              <a:spcBef>
                <a:spcPts val="1000"/>
              </a:spcBef>
              <a:buClr>
                <a:srgbClr val="00CE7D"/>
              </a:buClr>
              <a:buFont typeface="Arial" panose="020B0604020202020204" pitchFamily="34" charset="0"/>
              <a:buChar char="˃"/>
            </a:pPr>
            <a:r>
              <a:rPr lang="en-US" sz="240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Future Climate Considerations</a:t>
            </a:r>
          </a:p>
          <a:p>
            <a:pPr marL="342894" lvl="1" indent="-342894">
              <a:lnSpc>
                <a:spcPct val="150000"/>
              </a:lnSpc>
              <a:spcBef>
                <a:spcPts val="1000"/>
              </a:spcBef>
              <a:buClr>
                <a:srgbClr val="00CE7D"/>
              </a:buClr>
              <a:buFont typeface="Arial" panose="020B0604020202020204" pitchFamily="34" charset="0"/>
              <a:buChar char="˃"/>
            </a:pPr>
            <a:r>
              <a:rPr lang="en-US" sz="240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Next Steps</a:t>
            </a:r>
          </a:p>
          <a:p>
            <a:pPr marL="342894" lvl="1" indent="-342894">
              <a:lnSpc>
                <a:spcPct val="150000"/>
              </a:lnSpc>
              <a:spcBef>
                <a:spcPts val="1000"/>
              </a:spcBef>
              <a:buClr>
                <a:srgbClr val="00CE7D"/>
              </a:buClr>
              <a:buFont typeface="Arial" panose="020B0604020202020204" pitchFamily="34" charset="0"/>
              <a:buChar char="˃"/>
            </a:pPr>
            <a:endParaRPr lang="en-US" sz="2400" i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13E1FB-F6B2-86D9-3A6C-08D66C9BBA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4755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160D6F-104E-E821-2F52-83DDCDBE624F}"/>
              </a:ext>
            </a:extLst>
          </p:cNvPr>
          <p:cNvSpPr/>
          <p:nvPr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rgbClr val="003E52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8B5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A241E-22CB-117C-A575-7316C730D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48FA4A-5421-D77B-63B7-422C62D338AB}"/>
              </a:ext>
            </a:extLst>
          </p:cNvPr>
          <p:cNvSpPr txBox="1">
            <a:spLocks noGrp="1"/>
          </p:cNvSpPr>
          <p:nvPr>
            <p:ph sz="quarter" idx="13"/>
          </p:nvPr>
        </p:nvSpPr>
        <p:spPr>
          <a:xfrm>
            <a:off x="280988" y="1177925"/>
            <a:ext cx="11588750" cy="462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1200"/>
              </a:spcAft>
              <a:buClr>
                <a:srgbClr val="00729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 pitchFamily="2" charset="0"/>
                <a:cs typeface="Arial" panose="020B0604020202020204" pitchFamily="34" charset="0"/>
              </a:rPr>
              <a:t>What We Did: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00000"/>
                </a:solidFill>
                <a:effectLst/>
                <a:latin typeface="Libre Franklin" pitchFamily="2" charset="0"/>
                <a:ea typeface="Roboto" panose="02000000000000000000" pitchFamily="2" charset="0"/>
                <a:cs typeface="Arial" panose="020B0604020202020204" pitchFamily="34" charset="0"/>
              </a:rPr>
              <a:t>Developed an existing conditions stormwater model </a:t>
            </a:r>
            <a:r>
              <a:rPr lang="en-US" sz="2400" i="0" dirty="0">
                <a:solidFill>
                  <a:srgbClr val="000000"/>
                </a:solidFill>
                <a:effectLst/>
                <a:latin typeface="Libre Franklin" pitchFamily="2" charset="0"/>
                <a:ea typeface="Roboto" panose="02000000000000000000" pitchFamily="2" charset="0"/>
                <a:cs typeface="Arial" panose="020B0604020202020204" pitchFamily="34" charset="0"/>
              </a:rPr>
              <a:t>to understand the extent and impacts of current stormwater flooding within the Riverside Neighborhood.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Libre Franklin" pitchFamily="2" charset="0"/>
                <a:ea typeface="Roboto" panose="02000000000000000000" pitchFamily="2" charset="0"/>
                <a:cs typeface="Arial" panose="020B0604020202020204" pitchFamily="34" charset="0"/>
              </a:rPr>
              <a:t>Developed a proposed drainage improvement plan </a:t>
            </a:r>
            <a:r>
              <a:rPr lang="en-US" sz="2400" dirty="0">
                <a:solidFill>
                  <a:srgbClr val="000000"/>
                </a:solidFill>
                <a:latin typeface="Libre Franklin" pitchFamily="2" charset="0"/>
                <a:ea typeface="Roboto" panose="02000000000000000000" pitchFamily="2" charset="0"/>
                <a:cs typeface="Arial" panose="020B0604020202020204" pitchFamily="34" charset="0"/>
              </a:rPr>
              <a:t>to </a:t>
            </a:r>
            <a:r>
              <a:rPr lang="en-US" sz="2400" b="1" dirty="0">
                <a:solidFill>
                  <a:srgbClr val="000000"/>
                </a:solidFill>
                <a:latin typeface="Libre Franklin" pitchFamily="2" charset="0"/>
                <a:ea typeface="Roboto" panose="02000000000000000000" pitchFamily="2" charset="0"/>
                <a:cs typeface="Arial" panose="020B0604020202020204" pitchFamily="34" charset="0"/>
              </a:rPr>
              <a:t>expand</a:t>
            </a:r>
            <a:r>
              <a:rPr lang="en-US" sz="2400" dirty="0">
                <a:solidFill>
                  <a:srgbClr val="000000"/>
                </a:solidFill>
                <a:latin typeface="Libre Franklin" pitchFamily="2" charset="0"/>
                <a:ea typeface="Roboto" panose="02000000000000000000" pitchFamily="2" charset="0"/>
                <a:cs typeface="Arial" panose="020B0604020202020204" pitchFamily="34" charset="0"/>
              </a:rPr>
              <a:t> stormwater infrastructure and </a:t>
            </a:r>
            <a:r>
              <a:rPr lang="en-US" sz="2400" b="1" dirty="0">
                <a:solidFill>
                  <a:srgbClr val="000000"/>
                </a:solidFill>
                <a:latin typeface="Libre Franklin" pitchFamily="2" charset="0"/>
                <a:ea typeface="Roboto" panose="02000000000000000000" pitchFamily="2" charset="0"/>
                <a:cs typeface="Arial" panose="020B0604020202020204" pitchFamily="34" charset="0"/>
              </a:rPr>
              <a:t>reduce flood risk </a:t>
            </a:r>
            <a:r>
              <a:rPr lang="en-US" sz="2400" b="1" dirty="0">
                <a:solidFill>
                  <a:srgbClr val="000000"/>
                </a:solidFill>
                <a:latin typeface="Libre Franklin" pitchFamily="2" charset="0"/>
                <a:ea typeface="Roboto" panose="02000000000000000000" pitchFamily="2" charset="0"/>
              </a:rPr>
              <a:t>created by rainfall </a:t>
            </a:r>
            <a:r>
              <a:rPr lang="en-US" sz="2400" dirty="0">
                <a:solidFill>
                  <a:srgbClr val="000000"/>
                </a:solidFill>
                <a:latin typeface="Libre Franklin" pitchFamily="2" charset="0"/>
                <a:ea typeface="Roboto" panose="02000000000000000000" pitchFamily="2" charset="0"/>
                <a:cs typeface="Arial" panose="020B0604020202020204" pitchFamily="34" charset="0"/>
              </a:rPr>
              <a:t>in flood-prone areas.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000000"/>
                </a:solidFill>
                <a:latin typeface="Libre Franklin" pitchFamily="2" charset="0"/>
                <a:ea typeface="Roboto" panose="02000000000000000000" pitchFamily="2" charset="0"/>
                <a:cs typeface="Arial" panose="020B0604020202020204" pitchFamily="34" charset="0"/>
              </a:rPr>
              <a:t>Simulated the proposed plan </a:t>
            </a:r>
            <a:r>
              <a:rPr lang="en-US" sz="2400" dirty="0">
                <a:solidFill>
                  <a:srgbClr val="000000"/>
                </a:solidFill>
                <a:latin typeface="Libre Franklin" pitchFamily="2" charset="0"/>
                <a:ea typeface="Roboto" panose="02000000000000000000" pitchFamily="2" charset="0"/>
              </a:rPr>
              <a:t>to evaluate the plan’s performance vs existing conditions. </a:t>
            </a:r>
            <a:endParaRPr lang="en-US" sz="2400" strike="sngStrike" dirty="0">
              <a:solidFill>
                <a:srgbClr val="000000"/>
              </a:solidFill>
              <a:latin typeface="Libre Franklin" pitchFamily="2" charset="0"/>
              <a:ea typeface="Roboto" panose="02000000000000000000" pitchFamily="2" charset="0"/>
            </a:endParaRPr>
          </a:p>
          <a:p>
            <a:pPr marL="171450" indent="-171450"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000000"/>
                </a:solidFill>
                <a:latin typeface="Libre Franklin" pitchFamily="2" charset="0"/>
                <a:cs typeface="Arial" panose="020B0604020202020204" pitchFamily="34" charset="0"/>
              </a:rPr>
              <a:t>What We’re Doing: 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Libre Franklin" pitchFamily="2" charset="0"/>
                <a:ea typeface="Roboto" panose="02000000000000000000" pitchFamily="2" charset="0"/>
                <a:cs typeface="Arial" panose="020B0604020202020204" pitchFamily="34" charset="0"/>
              </a:rPr>
              <a:t>Gathering </a:t>
            </a:r>
            <a:r>
              <a:rPr lang="en-US" sz="2400" b="1" dirty="0">
                <a:solidFill>
                  <a:srgbClr val="000000"/>
                </a:solidFill>
                <a:latin typeface="Libre Franklin" pitchFamily="2" charset="0"/>
                <a:ea typeface="Roboto" panose="02000000000000000000" pitchFamily="2" charset="0"/>
                <a:cs typeface="Arial" panose="020B0604020202020204" pitchFamily="34" charset="0"/>
              </a:rPr>
              <a:t>stakeholder</a:t>
            </a:r>
            <a:r>
              <a:rPr lang="en-US" sz="2400" dirty="0">
                <a:solidFill>
                  <a:srgbClr val="000000"/>
                </a:solidFill>
                <a:latin typeface="Libre Franklin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Libre Franklin" pitchFamily="2" charset="0"/>
                <a:ea typeface="Roboto" panose="02000000000000000000" pitchFamily="2" charset="0"/>
                <a:cs typeface="Arial" panose="020B0604020202020204" pitchFamily="34" charset="0"/>
              </a:rPr>
              <a:t>feedback </a:t>
            </a:r>
            <a:r>
              <a:rPr lang="en-US" sz="2400" dirty="0">
                <a:solidFill>
                  <a:srgbClr val="000000"/>
                </a:solidFill>
                <a:latin typeface="Libre Franklin" pitchFamily="2" charset="0"/>
                <a:ea typeface="Roboto" panose="02000000000000000000" pitchFamily="2" charset="0"/>
                <a:cs typeface="Arial" panose="020B0604020202020204" pitchFamily="34" charset="0"/>
              </a:rPr>
              <a:t>and evaluating next steps</a:t>
            </a:r>
            <a:r>
              <a:rPr lang="en-US" sz="2400" b="1" dirty="0">
                <a:solidFill>
                  <a:srgbClr val="000000"/>
                </a:solidFill>
                <a:latin typeface="Libre Franklin" pitchFamily="2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endParaRPr lang="en-US" sz="2400" dirty="0">
              <a:solidFill>
                <a:srgbClr val="000000"/>
              </a:solidFill>
              <a:latin typeface="Libre Franklin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EAB4E5EB-69E4-6F91-82D9-4C0928CDB65D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Project summary &amp; BACKGROUND</a:t>
            </a:r>
          </a:p>
        </p:txBody>
      </p:sp>
    </p:spTree>
    <p:extLst>
      <p:ext uri="{BB962C8B-B14F-4D97-AF65-F5344CB8AC3E}">
        <p14:creationId xmlns:p14="http://schemas.microsoft.com/office/powerpoint/2010/main" val="856755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6A627-6C26-449E-3DD1-5C1584C8E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3D59E5-3A39-0B73-7615-A00320533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614" y="1077402"/>
            <a:ext cx="8916632" cy="5122062"/>
          </a:xfrm>
          <a:prstGeom prst="rect">
            <a:avLst/>
          </a:prstGeom>
        </p:spPr>
      </p:pic>
      <p:sp>
        <p:nvSpPr>
          <p:cNvPr id="3" name="Title 10">
            <a:extLst>
              <a:ext uri="{FF2B5EF4-FFF2-40B4-BE49-F238E27FC236}">
                <a16:creationId xmlns:a16="http://schemas.microsoft.com/office/drawing/2014/main" id="{C8490BCD-6913-A3E9-CBFC-EF518E2FF3C4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PROJECT AREA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2CB95C-E87F-474F-6BAC-14BC0E973F78}"/>
              </a:ext>
            </a:extLst>
          </p:cNvPr>
          <p:cNvGrpSpPr/>
          <p:nvPr/>
        </p:nvGrpSpPr>
        <p:grpSpPr>
          <a:xfrm>
            <a:off x="11175223" y="1223645"/>
            <a:ext cx="595772" cy="592700"/>
            <a:chOff x="1604503" y="3692525"/>
            <a:chExt cx="595772" cy="59270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CC40AE2-AE16-14E3-F060-283A0EFAE9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8325" y="3692525"/>
              <a:ext cx="361950" cy="32450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2A2C2E-DFB9-D153-45E7-EC4A94D5C762}"/>
                </a:ext>
              </a:extLst>
            </p:cNvPr>
            <p:cNvSpPr txBox="1"/>
            <p:nvPr/>
          </p:nvSpPr>
          <p:spPr>
            <a:xfrm rot="2915976">
              <a:off x="1598669" y="3910059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B17300F-BAC4-C57E-0CE3-F7A6992C0A26}"/>
              </a:ext>
            </a:extLst>
          </p:cNvPr>
          <p:cNvSpPr txBox="1"/>
          <p:nvPr/>
        </p:nvSpPr>
        <p:spPr>
          <a:xfrm>
            <a:off x="0" y="1077402"/>
            <a:ext cx="300561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PROJECT AREA</a:t>
            </a:r>
          </a:p>
          <a:p>
            <a:pPr algn="r"/>
            <a:r>
              <a:rPr lang="en-US" sz="1600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acres</a:t>
            </a:r>
          </a:p>
          <a:p>
            <a:endParaRPr lang="en-US" sz="1600" dirty="0">
              <a:solidFill>
                <a:srgbClr val="003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DRAINAGE SYSTEM</a:t>
            </a:r>
          </a:p>
          <a:p>
            <a:pPr algn="r"/>
            <a:r>
              <a:rPr lang="en-US" sz="1600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Manholes</a:t>
            </a:r>
          </a:p>
          <a:p>
            <a:pPr algn="r"/>
            <a:r>
              <a:rPr lang="en-US" sz="1600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Catch basins</a:t>
            </a:r>
          </a:p>
          <a:p>
            <a:pPr algn="r"/>
            <a:r>
              <a:rPr lang="en-US" sz="1600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Outfalls</a:t>
            </a:r>
          </a:p>
          <a:p>
            <a:pPr algn="r"/>
            <a:r>
              <a:rPr lang="en-US" sz="1600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~4200 Linear Feet of Conduit</a:t>
            </a:r>
          </a:p>
          <a:p>
            <a:pPr algn="r"/>
            <a:endParaRPr lang="en-US" sz="1600" dirty="0">
              <a:solidFill>
                <a:srgbClr val="003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600" b="1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Streets less than 1% slope</a:t>
            </a:r>
          </a:p>
          <a:p>
            <a:pPr algn="r"/>
            <a:endParaRPr lang="en-US" sz="1600" b="1" dirty="0">
              <a:solidFill>
                <a:srgbClr val="003E52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01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A87E8-53CB-87CC-75A9-494624ED4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21F86C-4862-1445-D434-C4C307AF3B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3145" y="1167304"/>
            <a:ext cx="3492158" cy="567138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3E52"/>
                </a:solidFill>
              </a:rPr>
              <a:t>The Riverside Neighborhood has a history of flooding during significant inland and coastal storm events.</a:t>
            </a:r>
          </a:p>
          <a:p>
            <a:pPr marL="0" indent="0">
              <a:buNone/>
            </a:pPr>
            <a:endParaRPr lang="en-US" sz="2400" dirty="0">
              <a:solidFill>
                <a:srgbClr val="003E52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3E52"/>
                </a:solidFill>
              </a:rPr>
              <a:t>Flooding Facts:</a:t>
            </a:r>
          </a:p>
          <a:p>
            <a:pPr marL="0" indent="0">
              <a:buNone/>
            </a:pPr>
            <a:endParaRPr lang="en-US" sz="2400" b="1" dirty="0">
              <a:solidFill>
                <a:srgbClr val="003E52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3E52"/>
                </a:solidFill>
              </a:rPr>
              <a:t>“</a:t>
            </a:r>
            <a:r>
              <a:rPr lang="en-US" sz="2400" i="1" dirty="0">
                <a:solidFill>
                  <a:srgbClr val="003E52"/>
                </a:solidFill>
              </a:rPr>
              <a:t>The number of flood events has tripled from the late 1990’s to the mid 2010’s</a:t>
            </a:r>
            <a:r>
              <a:rPr lang="en-US" sz="2400" dirty="0">
                <a:solidFill>
                  <a:srgbClr val="003E52"/>
                </a:solidFill>
              </a:rPr>
              <a:t>”</a:t>
            </a:r>
          </a:p>
          <a:p>
            <a:pPr marL="0" indent="0">
              <a:buNone/>
            </a:pPr>
            <a:endParaRPr lang="en-US" sz="2400" dirty="0">
              <a:solidFill>
                <a:srgbClr val="003E52"/>
              </a:solidFill>
            </a:endParaRPr>
          </a:p>
          <a:p>
            <a:pPr marL="0" indent="0">
              <a:buNone/>
            </a:pPr>
            <a:r>
              <a:rPr lang="en-US" sz="2400" i="1" dirty="0">
                <a:solidFill>
                  <a:srgbClr val="003E52"/>
                </a:solidFill>
              </a:rPr>
              <a:t>“Boston has seen ~5.4 inches of sea level rise since 1995.”</a:t>
            </a:r>
          </a:p>
          <a:p>
            <a:pPr marL="0" indent="0">
              <a:buNone/>
            </a:pPr>
            <a:endParaRPr lang="en-US" sz="1700" i="1" dirty="0">
              <a:solidFill>
                <a:srgbClr val="003E52"/>
              </a:solidFill>
            </a:endParaRPr>
          </a:p>
          <a:p>
            <a:pPr marL="0" indent="0">
              <a:buNone/>
            </a:pPr>
            <a:r>
              <a:rPr lang="en-US" sz="1700" i="1" dirty="0">
                <a:solidFill>
                  <a:srgbClr val="003E52"/>
                </a:solidFill>
              </a:rPr>
              <a:t>*Data sourced from </a:t>
            </a:r>
            <a:r>
              <a:rPr lang="en-US" sz="1700" i="1" u="sng" dirty="0">
                <a:solidFill>
                  <a:srgbClr val="003E52"/>
                </a:solidFill>
              </a:rPr>
              <a:t>Building Adaptive Capacity in Revere</a:t>
            </a:r>
            <a:r>
              <a:rPr lang="en-US" sz="1700" i="1" dirty="0">
                <a:solidFill>
                  <a:srgbClr val="003E52"/>
                </a:solidFill>
              </a:rPr>
              <a:t>, </a:t>
            </a:r>
          </a:p>
          <a:p>
            <a:pPr marL="0" indent="0">
              <a:buNone/>
            </a:pPr>
            <a:r>
              <a:rPr lang="en-US" sz="1700" i="1" dirty="0">
                <a:solidFill>
                  <a:srgbClr val="003E52"/>
                </a:solidFill>
              </a:rPr>
              <a:t>Woods Hole Group</a:t>
            </a:r>
          </a:p>
          <a:p>
            <a:pPr marL="0" indent="0">
              <a:buNone/>
            </a:pPr>
            <a:endParaRPr lang="en-US" sz="2400" dirty="0">
              <a:solidFill>
                <a:srgbClr val="003E5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3E5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3E52"/>
              </a:solidFill>
            </a:endParaRPr>
          </a:p>
          <a:p>
            <a:pPr marL="0" indent="0">
              <a:buNone/>
            </a:pPr>
            <a:endParaRPr lang="en-US" sz="2400" i="1" dirty="0">
              <a:solidFill>
                <a:srgbClr val="003E52"/>
              </a:solidFill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D2CF80F6-C09B-E0D8-702F-7CC51498A776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Project background – Flooding History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4759F34-336F-82AD-47E5-8F938FE14D3A}"/>
              </a:ext>
            </a:extLst>
          </p:cNvPr>
          <p:cNvSpPr txBox="1">
            <a:spLocks/>
          </p:cNvSpPr>
          <p:nvPr/>
        </p:nvSpPr>
        <p:spPr>
          <a:xfrm>
            <a:off x="7936992" y="1167304"/>
            <a:ext cx="4367203" cy="5337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6" indent="-228596" algn="l" defTabSz="91438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8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24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80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72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64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56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48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40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32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rgbClr val="003E52"/>
              </a:solidFill>
            </a:endParaRPr>
          </a:p>
          <a:p>
            <a:endParaRPr lang="en-US" sz="2400" dirty="0">
              <a:solidFill>
                <a:srgbClr val="003E52"/>
              </a:solidFill>
            </a:endParaRPr>
          </a:p>
        </p:txBody>
      </p:sp>
      <p:pic>
        <p:nvPicPr>
          <p:cNvPr id="12" name="Picture 11" descr="A boat in a flooded road&#10;&#10;AI-generated content may be incorrect.">
            <a:extLst>
              <a:ext uri="{FF2B5EF4-FFF2-40B4-BE49-F238E27FC236}">
                <a16:creationId xmlns:a16="http://schemas.microsoft.com/office/drawing/2014/main" id="{5B16AF3A-30E6-5ADA-9D5E-0393968D2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513" y="857250"/>
            <a:ext cx="3856128" cy="60007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30ADDD-C63C-9CB2-F6B8-9417D3616422}"/>
              </a:ext>
            </a:extLst>
          </p:cNvPr>
          <p:cNvSpPr txBox="1"/>
          <p:nvPr/>
        </p:nvSpPr>
        <p:spPr>
          <a:xfrm>
            <a:off x="4025177" y="646935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Mills Ave – December 2022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7FC8BE3B-F6B1-B799-C76D-082B90187350}"/>
              </a:ext>
            </a:extLst>
          </p:cNvPr>
          <p:cNvSpPr txBox="1">
            <a:spLocks/>
          </p:cNvSpPr>
          <p:nvPr/>
        </p:nvSpPr>
        <p:spPr>
          <a:xfrm>
            <a:off x="8213412" y="1132263"/>
            <a:ext cx="3492158" cy="5337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6" indent="-228596" algn="l" defTabSz="91438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8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24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80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72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64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56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48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40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32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3E52"/>
                </a:solidFill>
              </a:rPr>
              <a:t>The Riverside Neighborhood… </a:t>
            </a:r>
          </a:p>
          <a:p>
            <a:r>
              <a:rPr lang="en-US" sz="2400" dirty="0">
                <a:solidFill>
                  <a:srgbClr val="003E52"/>
                </a:solidFill>
              </a:rPr>
              <a:t>Is a low-lying, flat residential coastal area</a:t>
            </a:r>
          </a:p>
          <a:p>
            <a:r>
              <a:rPr lang="en-US" sz="2400" dirty="0">
                <a:solidFill>
                  <a:srgbClr val="003E52"/>
                </a:solidFill>
              </a:rPr>
              <a:t>Is affected by high tides and storm surge events</a:t>
            </a:r>
          </a:p>
          <a:p>
            <a:r>
              <a:rPr lang="en-US" sz="2400" dirty="0">
                <a:solidFill>
                  <a:srgbClr val="003E52"/>
                </a:solidFill>
              </a:rPr>
              <a:t>Is vulnerable to future impacts of sea level rise </a:t>
            </a:r>
          </a:p>
          <a:p>
            <a:r>
              <a:rPr lang="en-US" sz="2400" dirty="0">
                <a:solidFill>
                  <a:srgbClr val="003E52"/>
                </a:solidFill>
              </a:rPr>
              <a:t>Has a limited and undersized drainage systems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i="1" dirty="0">
              <a:solidFill>
                <a:srgbClr val="003E5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38BF36-A447-6AAC-EAE8-B050940E2E2B}"/>
              </a:ext>
            </a:extLst>
          </p:cNvPr>
          <p:cNvSpPr/>
          <p:nvPr/>
        </p:nvSpPr>
        <p:spPr>
          <a:xfrm>
            <a:off x="3758659" y="857250"/>
            <a:ext cx="3856128" cy="6000750"/>
          </a:xfrm>
          <a:prstGeom prst="rect">
            <a:avLst/>
          </a:prstGeom>
          <a:solidFill>
            <a:srgbClr val="003E52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8B5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04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ides | Earth Science">
            <a:extLst>
              <a:ext uri="{FF2B5EF4-FFF2-40B4-BE49-F238E27FC236}">
                <a16:creationId xmlns:a16="http://schemas.microsoft.com/office/drawing/2014/main" id="{CCA2E22E-A0A8-D180-D9B8-20601643C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" y="4317235"/>
            <a:ext cx="56769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8B7B46-E16A-9A26-32DF-A1B27EAAC0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9433" y="1711370"/>
            <a:ext cx="5496231" cy="17629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Coastal flooding</a:t>
            </a:r>
            <a:r>
              <a:rPr lang="en-US" dirty="0"/>
              <a:t>, where wind, tides, waves, and storm surge lead to flooding of low-lying coastal areas.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367FCF10-072C-36D5-0887-B85EC06CA517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Type of Flooding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CF8DA2D-9FCE-E118-5412-E6566846A5F0}"/>
              </a:ext>
            </a:extLst>
          </p:cNvPr>
          <p:cNvSpPr txBox="1">
            <a:spLocks/>
          </p:cNvSpPr>
          <p:nvPr/>
        </p:nvSpPr>
        <p:spPr>
          <a:xfrm>
            <a:off x="180109" y="1178013"/>
            <a:ext cx="11412123" cy="498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6" indent="-228596" algn="l" defTabSz="91438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8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24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80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72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64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56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48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40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32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3E52"/>
                </a:solidFill>
              </a:rPr>
              <a:t>The Riverside Neighborhood is vulnerable to two types of flooding: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4940F85-275F-BBE1-57F8-2F7B26A5B926}"/>
              </a:ext>
            </a:extLst>
          </p:cNvPr>
          <p:cNvSpPr txBox="1">
            <a:spLocks/>
          </p:cNvSpPr>
          <p:nvPr/>
        </p:nvSpPr>
        <p:spPr>
          <a:xfrm>
            <a:off x="6652239" y="1714667"/>
            <a:ext cx="5120662" cy="2205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6" indent="-228596" algn="l" defTabSz="91438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8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24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80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72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64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9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56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48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40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32" indent="-228596" algn="l" defTabSz="91438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Stormwater flooding</a:t>
            </a:r>
            <a:r>
              <a:rPr lang="en-US" dirty="0"/>
              <a:t>, where rainfall overwhelms the capacity of the stormwater system causing it to overflow onto the road.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6CE726-7A4F-0866-9693-781AF359EF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022" t="43509" r="28584" b="46415"/>
          <a:stretch>
            <a:fillRect/>
          </a:stretch>
        </p:blipFill>
        <p:spPr>
          <a:xfrm>
            <a:off x="0" y="3295464"/>
            <a:ext cx="6599838" cy="147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2F4697-F125-14E0-0738-A914FAA6F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238" y="3919877"/>
            <a:ext cx="5120663" cy="243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46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B9AFA6DA-6D38-DC2B-1F31-CDB6D3E6534F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Flood recurrence interval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F6402-ED29-3D90-C444-402C925955EE}"/>
              </a:ext>
            </a:extLst>
          </p:cNvPr>
          <p:cNvSpPr txBox="1"/>
          <p:nvPr/>
        </p:nvSpPr>
        <p:spPr>
          <a:xfrm>
            <a:off x="728012" y="952043"/>
            <a:ext cx="5263417" cy="3728112"/>
          </a:xfrm>
          <a:prstGeom prst="rect">
            <a:avLst/>
          </a:prstGeom>
          <a:noFill/>
          <a:ln w="3810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D143A"/>
                </a:solidFill>
                <a:effectLst/>
                <a:uLnTx/>
                <a:uFillTx/>
                <a:latin typeface="Arial"/>
                <a:cs typeface="Segoe UI" panose="020B0502040204020203" pitchFamily="34" charset="0"/>
              </a:rPr>
              <a:t>Recurrence Interval: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D143A"/>
                </a:solidFill>
                <a:effectLst/>
                <a:uLnTx/>
                <a:uFillTx/>
                <a:latin typeface="Arial"/>
                <a:cs typeface="Segoe UI" panose="020B0502040204020203" pitchFamily="34" charset="0"/>
              </a:rPr>
              <a:t>The average number of years, over the long term, between subsequent events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D143A"/>
              </a:solidFill>
              <a:effectLst/>
              <a:uLnTx/>
              <a:uFillTx/>
              <a:latin typeface="Arial"/>
              <a:cs typeface="Segoe UI" panose="020B0502040204020203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0D143A"/>
                </a:solidFill>
                <a:effectLst/>
                <a:uLnTx/>
                <a:uFillTx/>
                <a:latin typeface="Arial"/>
                <a:cs typeface="Segoe UI" panose="020B0502040204020203" pitchFamily="34" charset="0"/>
              </a:rPr>
              <a:t>25-year storm occurs on average once every 25 years.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D143A"/>
              </a:solidFill>
              <a:effectLst/>
              <a:uLnTx/>
              <a:uFillTx/>
              <a:latin typeface="Arial"/>
              <a:cs typeface="Segoe UI" panose="020B0502040204020203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D143A"/>
                </a:solidFill>
                <a:effectLst/>
                <a:uLnTx/>
                <a:uFillTx/>
                <a:latin typeface="Arial"/>
                <a:cs typeface="Segoe UI" panose="020B0502040204020203" pitchFamily="34" charset="0"/>
              </a:rPr>
              <a:t>% Annual Chance: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D143A"/>
                </a:solidFill>
                <a:effectLst/>
                <a:uLnTx/>
                <a:uFillTx/>
                <a:latin typeface="Arial"/>
                <a:cs typeface="Segoe UI" panose="020B0502040204020203" pitchFamily="34" charset="0"/>
              </a:rPr>
              <a:t>the probability of a particular flood event happening in any given year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D143A"/>
              </a:solidFill>
              <a:effectLst/>
              <a:uLnTx/>
              <a:uFillTx/>
              <a:latin typeface="Arial"/>
              <a:cs typeface="Segoe UI" panose="020B0502040204020203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D143A"/>
                </a:solidFill>
                <a:effectLst/>
                <a:uLnTx/>
                <a:uFillTx/>
                <a:latin typeface="Arial"/>
                <a:cs typeface="Segoe UI" panose="020B0502040204020203" pitchFamily="34" charset="0"/>
              </a:rPr>
              <a:t>% Annual Chance = 100/recurrence interval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D143A"/>
              </a:solidFill>
              <a:effectLst/>
              <a:uLnTx/>
              <a:uFillTx/>
              <a:latin typeface="Arial"/>
              <a:cs typeface="Segoe UI" panose="020B0502040204020203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0D143A"/>
                </a:solidFill>
                <a:effectLst/>
                <a:uLnTx/>
                <a:uFillTx/>
                <a:latin typeface="Arial"/>
                <a:cs typeface="Segoe UI" panose="020B0502040204020203" pitchFamily="34" charset="0"/>
              </a:rPr>
              <a:t>25-year storm: 100/25 = 4% Annual Chance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0BB46B-757E-B27B-16D6-C807F5271E52}"/>
              </a:ext>
            </a:extLst>
          </p:cNvPr>
          <p:cNvSpPr txBox="1"/>
          <p:nvPr/>
        </p:nvSpPr>
        <p:spPr>
          <a:xfrm>
            <a:off x="728012" y="4818654"/>
            <a:ext cx="518117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srgbClr val="0D143A"/>
                </a:solidFill>
                <a:latin typeface="Arial"/>
                <a:cs typeface="Segoe UI" panose="020B0502040204020203" pitchFamily="34" charset="0"/>
              </a:rPr>
              <a:t>% Annual Chance is just a probability! </a:t>
            </a:r>
            <a:r>
              <a:rPr lang="en-US" dirty="0">
                <a:solidFill>
                  <a:srgbClr val="0D143A"/>
                </a:solidFill>
                <a:latin typeface="Arial"/>
                <a:cs typeface="Segoe UI" panose="020B0502040204020203" pitchFamily="34" charset="0"/>
              </a:rPr>
              <a:t>It is possible for a given flood to occur twice in one year, in back-to-back years, or not at all for a period of years.</a:t>
            </a: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04852911-3E0B-9CA6-1273-505E797B4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011" y="1090542"/>
            <a:ext cx="3852977" cy="3728112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A1297BB5-5503-9839-ECBF-D7A66694383F}"/>
              </a:ext>
            </a:extLst>
          </p:cNvPr>
          <p:cNvSpPr txBox="1"/>
          <p:nvPr/>
        </p:nvSpPr>
        <p:spPr>
          <a:xfrm>
            <a:off x="7084241" y="4541655"/>
            <a:ext cx="4379747" cy="1477328"/>
          </a:xfrm>
          <a:prstGeom prst="rect">
            <a:avLst/>
          </a:prstGeom>
          <a:noFill/>
          <a:ln>
            <a:solidFill>
              <a:srgbClr val="003E52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srgbClr val="0D143A"/>
                </a:solidFill>
                <a:latin typeface="Arial"/>
              </a:rPr>
              <a:t>25 Year Flood: </a:t>
            </a:r>
            <a:r>
              <a:rPr lang="en-US" dirty="0">
                <a:solidFill>
                  <a:srgbClr val="0D143A"/>
                </a:solidFill>
                <a:latin typeface="Arial"/>
              </a:rPr>
              <a:t>You have a jar with 100 marbles – 75 clear and 25 red. There is a 1 in 25 (or 4% chance) of you reaching into your jar and pulling out the red marble. </a:t>
            </a:r>
          </a:p>
        </p:txBody>
      </p:sp>
    </p:spTree>
    <p:extLst>
      <p:ext uri="{BB962C8B-B14F-4D97-AF65-F5344CB8AC3E}">
        <p14:creationId xmlns:p14="http://schemas.microsoft.com/office/powerpoint/2010/main" val="2866081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165EE-EE79-49A7-0098-2F5B7C3F1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>
            <a:extLst>
              <a:ext uri="{FF2B5EF4-FFF2-40B4-BE49-F238E27FC236}">
                <a16:creationId xmlns:a16="http://schemas.microsoft.com/office/drawing/2014/main" id="{187B2370-E734-D393-6A09-4B7FD04C3CF8}"/>
              </a:ext>
            </a:extLst>
          </p:cNvPr>
          <p:cNvSpPr txBox="1">
            <a:spLocks/>
          </p:cNvSpPr>
          <p:nvPr/>
        </p:nvSpPr>
        <p:spPr>
          <a:xfrm>
            <a:off x="315057" y="-1154"/>
            <a:ext cx="11561885" cy="75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cap="all" dirty="0">
                <a:latin typeface="Aptos" panose="020B0004020202020204" pitchFamily="34" charset="0"/>
              </a:rPr>
              <a:t>Existing Conditions PCSWMM Model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6A090C-44C9-9DC0-13F4-BD2615A8BC64}"/>
              </a:ext>
            </a:extLst>
          </p:cNvPr>
          <p:cNvSpPr txBox="1"/>
          <p:nvPr/>
        </p:nvSpPr>
        <p:spPr>
          <a:xfrm>
            <a:off x="0" y="1223645"/>
            <a:ext cx="413743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</a:t>
            </a:r>
            <a:r>
              <a:rPr lang="en-US" sz="1600" b="1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stormwater model</a:t>
            </a:r>
            <a:r>
              <a:rPr lang="en-US" sz="1600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3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Delineated watersheds (in orange) contributing runoff to Riverside stormwater infrastructure system.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3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Produced results for </a:t>
            </a:r>
            <a:r>
              <a:rPr lang="en-US" sz="1600" b="1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1-year, 2-year, and 10-year </a:t>
            </a:r>
            <a:r>
              <a:rPr lang="en-US" sz="1600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 events.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3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Validated results based on prior observed conditions.</a:t>
            </a:r>
          </a:p>
          <a:p>
            <a:endParaRPr lang="en-US" sz="1600" dirty="0">
              <a:solidFill>
                <a:srgbClr val="003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3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F30D9-BDA3-8290-603D-2518B38F5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434" y="1074793"/>
            <a:ext cx="8054566" cy="525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26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tro">
      <a:dk1>
        <a:srgbClr val="000000"/>
      </a:dk1>
      <a:lt1>
        <a:srgbClr val="FFFFFF"/>
      </a:lt1>
      <a:dk2>
        <a:srgbClr val="5198A8"/>
      </a:dk2>
      <a:lt2>
        <a:srgbClr val="2C557F"/>
      </a:lt2>
      <a:accent1>
        <a:srgbClr val="DDDD64"/>
      </a:accent1>
      <a:accent2>
        <a:srgbClr val="54CBAD"/>
      </a:accent2>
      <a:accent3>
        <a:srgbClr val="D67100"/>
      </a:accent3>
      <a:accent4>
        <a:srgbClr val="5E5E5E"/>
      </a:accent4>
      <a:accent5>
        <a:srgbClr val="FE9B00"/>
      </a:accent5>
      <a:accent6>
        <a:srgbClr val="EFD297"/>
      </a:accent6>
      <a:hlink>
        <a:srgbClr val="0563C1"/>
      </a:hlink>
      <a:folHlink>
        <a:srgbClr val="954F72"/>
      </a:folHlink>
    </a:clrScheme>
    <a:fontScheme name="Custom 67">
      <a:majorFont>
        <a:latin typeface="Elephan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2874BA2-7E39-4F9D-905D-A483292D2657}" vid="{3C377F54-FD04-49F5-B63E-D73E681B5C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18FEC4-6D0B-4DAE-B16E-EFEEE1B7B6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1F7523-6BF0-4D0E-BA88-E13C9445A660}">
  <ds:schemaRefs>
    <ds:schemaRef ds:uri="http://schemas.microsoft.com/sharepoint/v3"/>
    <ds:schemaRef ds:uri="http://schemas.microsoft.com/office/2006/documentManagement/types"/>
    <ds:schemaRef ds:uri="16c05727-aa75-4e4a-9b5f-8a80a1165891"/>
    <ds:schemaRef ds:uri="71af3243-3dd4-4a8d-8c0d-dd76da1f02a5"/>
    <ds:schemaRef ds:uri="230e9df3-be65-4c73-a93b-d1236ebd677e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463341D-7174-4B98-BD1D-CAFF67F973F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Interview</Template>
  <TotalTime>14359</TotalTime>
  <Words>1431</Words>
  <Application>Microsoft Office PowerPoint</Application>
  <PresentationFormat>Widescreen</PresentationFormat>
  <Paragraphs>237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Aptos</vt:lpstr>
      <vt:lpstr>Arial</vt:lpstr>
      <vt:lpstr>Avenir Book</vt:lpstr>
      <vt:lpstr>Calibri</vt:lpstr>
      <vt:lpstr>Century Gothic</vt:lpstr>
      <vt:lpstr>Courier New</vt:lpstr>
      <vt:lpstr>Libre Franklin</vt:lpstr>
      <vt:lpstr>Roboto</vt:lpstr>
      <vt:lpstr>Office Theme</vt:lpstr>
      <vt:lpstr>PowerPoint Presentation</vt:lpstr>
      <vt:lpstr>Introductions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Katherine Jacobs</dc:creator>
  <cp:lastModifiedBy>Elle Baker</cp:lastModifiedBy>
  <cp:revision>450</cp:revision>
  <cp:lastPrinted>2026-02-18T14:42:33Z</cp:lastPrinted>
  <dcterms:created xsi:type="dcterms:W3CDTF">2024-05-22T18:44:37Z</dcterms:created>
  <dcterms:modified xsi:type="dcterms:W3CDTF">2026-04-15T17:48:01Z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