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4"/>
  </p:sldMasterIdLst>
  <p:notesMasterIdLst>
    <p:notesMasterId r:id="rId33"/>
  </p:notesMasterIdLst>
  <p:handoutMasterIdLst>
    <p:handoutMasterId r:id="rId34"/>
  </p:handoutMasterIdLst>
  <p:sldIdLst>
    <p:sldId id="892" r:id="rId5"/>
    <p:sldId id="1123" r:id="rId6"/>
    <p:sldId id="1093" r:id="rId7"/>
    <p:sldId id="1041" r:id="rId8"/>
    <p:sldId id="1133" r:id="rId9"/>
    <p:sldId id="1126" r:id="rId10"/>
    <p:sldId id="1057" r:id="rId11"/>
    <p:sldId id="1144" r:id="rId12"/>
    <p:sldId id="1161" r:id="rId13"/>
    <p:sldId id="1137" r:id="rId14"/>
    <p:sldId id="1165" r:id="rId15"/>
    <p:sldId id="1167" r:id="rId16"/>
    <p:sldId id="1177" r:id="rId17"/>
    <p:sldId id="1178" r:id="rId18"/>
    <p:sldId id="1195" r:id="rId19"/>
    <p:sldId id="1193" r:id="rId20"/>
    <p:sldId id="1194" r:id="rId21"/>
    <p:sldId id="1196" r:id="rId22"/>
    <p:sldId id="1184" r:id="rId23"/>
    <p:sldId id="1183" r:id="rId24"/>
    <p:sldId id="1185" r:id="rId25"/>
    <p:sldId id="1190" r:id="rId26"/>
    <p:sldId id="1191" r:id="rId27"/>
    <p:sldId id="1187" r:id="rId28"/>
    <p:sldId id="1188" r:id="rId29"/>
    <p:sldId id="1192" r:id="rId30"/>
    <p:sldId id="1152" r:id="rId31"/>
    <p:sldId id="1142" r:id="rId32"/>
  </p:sldIdLst>
  <p:sldSz cx="9144000" cy="6858000" type="screen4x3"/>
  <p:notesSz cx="7010400" cy="9296400"/>
  <p:embeddedFontLst>
    <p:embeddedFont>
      <p:font typeface="AvantGarde Md BT" panose="020B0602020202020204"/>
      <p:regular r:id="rId35"/>
    </p:embeddedFont>
    <p:embeddedFont>
      <p:font typeface="Futura Lt BT" panose="020B0402020204020303"/>
      <p:regular r:id="rId36"/>
      <p:italic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30">
          <p15:clr>
            <a:srgbClr val="A4A3A4"/>
          </p15:clr>
        </p15:guide>
        <p15:guide id="2" pos="29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ahan, Amanda" initials="SA" lastIdx="1" clrIdx="0">
    <p:extLst>
      <p:ext uri="{19B8F6BF-5375-455C-9EA6-DF929625EA0E}">
        <p15:presenceInfo xmlns:p15="http://schemas.microsoft.com/office/powerpoint/2012/main" userId="S::Amanda.Shanahan@aecom.com::95ce0d1c-7f77-4c27-8407-c44b51a22816" providerId="AD"/>
      </p:ext>
    </p:extLst>
  </p:cmAuthor>
  <p:cmAuthor id="2" name="Doyle-Breen, Jennifer" initials="DJ" lastIdx="14" clrIdx="1">
    <p:extLst>
      <p:ext uri="{19B8F6BF-5375-455C-9EA6-DF929625EA0E}">
        <p15:presenceInfo xmlns:p15="http://schemas.microsoft.com/office/powerpoint/2012/main" userId="S::Jennifer.Doyle-Breen@aecom.com::cb373b68-b1b7-47ba-b1a0-33db39809036" providerId="AD"/>
      </p:ext>
    </p:extLst>
  </p:cmAuthor>
  <p:cmAuthor id="3" name="Weieneth, Aaron" initials="WA" lastIdx="1" clrIdx="2">
    <p:extLst>
      <p:ext uri="{19B8F6BF-5375-455C-9EA6-DF929625EA0E}">
        <p15:presenceInfo xmlns:p15="http://schemas.microsoft.com/office/powerpoint/2012/main" userId="S::Aaron.Weieneth@aecom.com::76bee774-5bd0-4ee9-b4dd-d5e2464e04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3"/>
    <a:srgbClr val="306E62"/>
    <a:srgbClr val="217B7D"/>
    <a:srgbClr val="154E4F"/>
    <a:srgbClr val="1A3468"/>
    <a:srgbClr val="2841F8"/>
    <a:srgbClr val="071ECB"/>
    <a:srgbClr val="061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2032" autoAdjust="0"/>
  </p:normalViewPr>
  <p:slideViewPr>
    <p:cSldViewPr snapToGrid="0">
      <p:cViewPr varScale="1">
        <p:scale>
          <a:sx n="105" d="100"/>
          <a:sy n="105" d="100"/>
        </p:scale>
        <p:origin x="1752" y="96"/>
      </p:cViewPr>
      <p:guideLst>
        <p:guide orient="horz" pos="830"/>
        <p:guide pos="2930"/>
      </p:guideLst>
    </p:cSldViewPr>
  </p:slideViewPr>
  <p:outlineViewPr>
    <p:cViewPr>
      <p:scale>
        <a:sx n="33" d="100"/>
        <a:sy n="33" d="100"/>
      </p:scale>
      <p:origin x="0" y="2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068"/>
    </p:cViewPr>
  </p:sorterViewPr>
  <p:notesViewPr>
    <p:cSldViewPr snapToGrid="0">
      <p:cViewPr varScale="1">
        <p:scale>
          <a:sx n="62" d="100"/>
          <a:sy n="62" d="100"/>
        </p:scale>
        <p:origin x="3139" y="48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B1823-03CA-435F-8923-E458F71775EE}" type="doc">
      <dgm:prSet loTypeId="urn:microsoft.com/office/officeart/2008/layout/Lined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926D821-B7EA-4A48-8208-D82960763263}">
      <dgm:prSet/>
      <dgm:spPr/>
      <dgm:t>
        <a:bodyPr/>
        <a:lstStyle/>
        <a:p>
          <a:pPr rtl="0"/>
          <a:r>
            <a:rPr lang="en-US" b="1" dirty="0"/>
            <a:t>Welcome and Opening Remarks……………………………………….City of Revere</a:t>
          </a:r>
        </a:p>
      </dgm:t>
    </dgm:pt>
    <dgm:pt modelId="{79F83EBB-27DD-456E-8A6A-7F7ACB9217F4}" type="parTrans" cxnId="{CC76441A-BF50-41D1-AEEE-07B4EAF41DDF}">
      <dgm:prSet/>
      <dgm:spPr/>
      <dgm:t>
        <a:bodyPr/>
        <a:lstStyle/>
        <a:p>
          <a:endParaRPr lang="en-US" b="1">
            <a:solidFill>
              <a:srgbClr val="FFFFFF"/>
            </a:solidFill>
          </a:endParaRPr>
        </a:p>
      </dgm:t>
    </dgm:pt>
    <dgm:pt modelId="{4A0F51E4-D6B6-40E9-B86D-1E8A647A9320}" type="sibTrans" cxnId="{CC76441A-BF50-41D1-AEEE-07B4EAF41DDF}">
      <dgm:prSet/>
      <dgm:spPr/>
      <dgm:t>
        <a:bodyPr/>
        <a:lstStyle/>
        <a:p>
          <a:endParaRPr lang="en-US" b="1">
            <a:solidFill>
              <a:srgbClr val="FFFFFF"/>
            </a:solidFill>
          </a:endParaRPr>
        </a:p>
      </dgm:t>
    </dgm:pt>
    <dgm:pt modelId="{27B4D907-C7A0-4B46-94AA-45BBE0DF1D3E}">
      <dgm:prSet/>
      <dgm:spPr/>
      <dgm:t>
        <a:bodyPr/>
        <a:lstStyle/>
        <a:p>
          <a:pPr rtl="0"/>
          <a:r>
            <a:rPr lang="en-US" b="1" dirty="0"/>
            <a:t>Mitigation Planning and Plan Updates….……………….…………………….AECOM</a:t>
          </a:r>
        </a:p>
      </dgm:t>
    </dgm:pt>
    <dgm:pt modelId="{495626FF-7B6F-48E6-873C-6C025AB736B2}" type="parTrans" cxnId="{C428F348-22B9-4726-A6A8-7366EEAF4D20}">
      <dgm:prSet/>
      <dgm:spPr/>
      <dgm:t>
        <a:bodyPr/>
        <a:lstStyle/>
        <a:p>
          <a:endParaRPr lang="en-US" b="1">
            <a:solidFill>
              <a:srgbClr val="FFFFFF"/>
            </a:solidFill>
          </a:endParaRPr>
        </a:p>
      </dgm:t>
    </dgm:pt>
    <dgm:pt modelId="{3609B276-BFB0-473F-BFFC-66E1C0001C40}" type="sibTrans" cxnId="{C428F348-22B9-4726-A6A8-7366EEAF4D20}">
      <dgm:prSet/>
      <dgm:spPr/>
      <dgm:t>
        <a:bodyPr/>
        <a:lstStyle/>
        <a:p>
          <a:endParaRPr lang="en-US" b="1">
            <a:solidFill>
              <a:srgbClr val="FFFFFF"/>
            </a:solidFill>
          </a:endParaRPr>
        </a:p>
      </dgm:t>
    </dgm:pt>
    <dgm:pt modelId="{11FFF668-CCF6-4C68-BB8B-04D38E7C574A}">
      <dgm:prSet/>
      <dgm:spPr/>
      <dgm:t>
        <a:bodyPr/>
        <a:lstStyle/>
        <a:p>
          <a:pPr rtl="0"/>
          <a:r>
            <a:rPr lang="en-US" b="1" dirty="0"/>
            <a:t>Project Timeline…………………………..………………………………………...AECOM</a:t>
          </a:r>
        </a:p>
      </dgm:t>
    </dgm:pt>
    <dgm:pt modelId="{1416F19F-21CA-4852-ABA5-FF5B3DF917D1}" type="parTrans" cxnId="{D790EA00-700D-4FC9-ADFE-AB1CC857C12E}">
      <dgm:prSet/>
      <dgm:spPr/>
      <dgm:t>
        <a:bodyPr/>
        <a:lstStyle/>
        <a:p>
          <a:endParaRPr lang="en-US" b="1">
            <a:solidFill>
              <a:srgbClr val="FFFFFF"/>
            </a:solidFill>
          </a:endParaRPr>
        </a:p>
      </dgm:t>
    </dgm:pt>
    <dgm:pt modelId="{2A9413C8-41CE-4894-8B24-0461C3EFDFE3}" type="sibTrans" cxnId="{D790EA00-700D-4FC9-ADFE-AB1CC857C12E}">
      <dgm:prSet/>
      <dgm:spPr/>
      <dgm:t>
        <a:bodyPr/>
        <a:lstStyle/>
        <a:p>
          <a:endParaRPr lang="en-US" b="1">
            <a:solidFill>
              <a:srgbClr val="FFFFFF"/>
            </a:solidFill>
          </a:endParaRPr>
        </a:p>
      </dgm:t>
    </dgm:pt>
    <dgm:pt modelId="{AD802282-6A37-48DA-A2DD-FCA2110A65B6}">
      <dgm:prSet/>
      <dgm:spPr/>
      <dgm:t>
        <a:bodyPr/>
        <a:lstStyle/>
        <a:p>
          <a:pPr rtl="0"/>
          <a:r>
            <a:rPr lang="en-US" b="1" dirty="0"/>
            <a:t>Participation Requirements……………………..…….…………………….…..AECOM</a:t>
          </a:r>
        </a:p>
      </dgm:t>
    </dgm:pt>
    <dgm:pt modelId="{BF83B7AF-A942-4F77-BC8F-D9E4A819DD73}" type="parTrans" cxnId="{23922438-E398-40E8-893C-778A760BBF32}">
      <dgm:prSet/>
      <dgm:spPr/>
      <dgm:t>
        <a:bodyPr/>
        <a:lstStyle/>
        <a:p>
          <a:endParaRPr lang="en-US" b="1">
            <a:solidFill>
              <a:srgbClr val="FFFFFF"/>
            </a:solidFill>
          </a:endParaRPr>
        </a:p>
      </dgm:t>
    </dgm:pt>
    <dgm:pt modelId="{842CBB7A-DFB3-47D2-984E-12AE618E6A95}" type="sibTrans" cxnId="{23922438-E398-40E8-893C-778A760BBF32}">
      <dgm:prSet/>
      <dgm:spPr/>
      <dgm:t>
        <a:bodyPr/>
        <a:lstStyle/>
        <a:p>
          <a:endParaRPr lang="en-US" b="1">
            <a:solidFill>
              <a:srgbClr val="FFFFFF"/>
            </a:solidFill>
          </a:endParaRPr>
        </a:p>
      </dgm:t>
    </dgm:pt>
    <dgm:pt modelId="{088492E2-CB14-4BF1-8F50-0E75DFC45201}">
      <dgm:prSet/>
      <dgm:spPr/>
      <dgm:t>
        <a:bodyPr/>
        <a:lstStyle/>
        <a:p>
          <a:pPr rtl="0"/>
          <a:r>
            <a:rPr lang="en-US" b="1" dirty="0"/>
            <a:t>2021 Revere Hazard Mitigation Plan Update………………………............AECOM</a:t>
          </a:r>
        </a:p>
      </dgm:t>
    </dgm:pt>
    <dgm:pt modelId="{C19156B7-AB94-415B-A4E9-A02B58C5BA4B}" type="parTrans" cxnId="{5079D305-1970-4A54-B11D-A258B18D0B22}">
      <dgm:prSet/>
      <dgm:spPr/>
      <dgm:t>
        <a:bodyPr/>
        <a:lstStyle/>
        <a:p>
          <a:endParaRPr lang="en-US" b="1">
            <a:solidFill>
              <a:srgbClr val="FFFFFF"/>
            </a:solidFill>
          </a:endParaRPr>
        </a:p>
      </dgm:t>
    </dgm:pt>
    <dgm:pt modelId="{F0EF5CB2-0228-4C50-B555-4D7A7273148B}" type="sibTrans" cxnId="{5079D305-1970-4A54-B11D-A258B18D0B22}">
      <dgm:prSet/>
      <dgm:spPr/>
      <dgm:t>
        <a:bodyPr/>
        <a:lstStyle/>
        <a:p>
          <a:endParaRPr lang="en-US" b="1">
            <a:solidFill>
              <a:srgbClr val="FFFFFF"/>
            </a:solidFill>
          </a:endParaRPr>
        </a:p>
      </dgm:t>
    </dgm:pt>
    <dgm:pt modelId="{27FBE821-FDCB-457F-9AB4-125D8D580C2C}">
      <dgm:prSet/>
      <dgm:spPr/>
      <dgm:t>
        <a:bodyPr/>
        <a:lstStyle/>
        <a:p>
          <a:pPr rtl="0"/>
          <a:r>
            <a:rPr lang="en-US" b="1" dirty="0"/>
            <a:t>Adjourn</a:t>
          </a:r>
        </a:p>
      </dgm:t>
    </dgm:pt>
    <dgm:pt modelId="{C06BAFF8-DE8E-4DD8-990B-3430471B1917}" type="parTrans" cxnId="{7B024049-7F8C-4A2E-A7CD-AA0A8259EF53}">
      <dgm:prSet/>
      <dgm:spPr/>
      <dgm:t>
        <a:bodyPr/>
        <a:lstStyle/>
        <a:p>
          <a:endParaRPr lang="en-US" b="1">
            <a:solidFill>
              <a:srgbClr val="FFFFFF"/>
            </a:solidFill>
          </a:endParaRPr>
        </a:p>
      </dgm:t>
    </dgm:pt>
    <dgm:pt modelId="{B12C6430-D261-4FF1-85C1-2FEE8383EEC4}" type="sibTrans" cxnId="{7B024049-7F8C-4A2E-A7CD-AA0A8259EF53}">
      <dgm:prSet/>
      <dgm:spPr/>
      <dgm:t>
        <a:bodyPr/>
        <a:lstStyle/>
        <a:p>
          <a:endParaRPr lang="en-US" b="1">
            <a:solidFill>
              <a:srgbClr val="FFFFFF"/>
            </a:solidFill>
          </a:endParaRPr>
        </a:p>
      </dgm:t>
    </dgm:pt>
    <dgm:pt modelId="{89F3FE0C-E1C2-4A92-A981-0B4E952835BC}">
      <dgm:prSet/>
      <dgm:spPr/>
      <dgm:t>
        <a:bodyPr/>
        <a:lstStyle/>
        <a:p>
          <a:pPr rtl="0"/>
          <a:r>
            <a:rPr lang="en-US" b="1" dirty="0"/>
            <a:t>Wrap-up…..………………………………………………..…………..……City of Revere</a:t>
          </a:r>
        </a:p>
      </dgm:t>
    </dgm:pt>
    <dgm:pt modelId="{37F1E1E3-835C-4A10-98A8-A1DAA4A1A738}" type="parTrans" cxnId="{88456DE5-D2D3-4803-B5C7-AEABC9A3F200}">
      <dgm:prSet/>
      <dgm:spPr/>
      <dgm:t>
        <a:bodyPr/>
        <a:lstStyle/>
        <a:p>
          <a:endParaRPr lang="en-US"/>
        </a:p>
      </dgm:t>
    </dgm:pt>
    <dgm:pt modelId="{C7B3ABC6-9203-4768-8569-7248C68C5640}" type="sibTrans" cxnId="{88456DE5-D2D3-4803-B5C7-AEABC9A3F200}">
      <dgm:prSet/>
      <dgm:spPr/>
      <dgm:t>
        <a:bodyPr/>
        <a:lstStyle/>
        <a:p>
          <a:endParaRPr lang="en-US"/>
        </a:p>
      </dgm:t>
    </dgm:pt>
    <dgm:pt modelId="{966BC3CB-D580-481D-BD33-2E05A1B361A2}">
      <dgm:prSet/>
      <dgm:spPr/>
      <dgm:t>
        <a:bodyPr/>
        <a:lstStyle/>
        <a:p>
          <a:pPr rtl="0"/>
          <a:r>
            <a:rPr lang="en-US" b="1" dirty="0"/>
            <a:t>Why is Hazard Mitigation Important?...................................................AECOM</a:t>
          </a:r>
        </a:p>
      </dgm:t>
    </dgm:pt>
    <dgm:pt modelId="{B1F1849C-0140-4500-821E-678ECF39B575}" type="parTrans" cxnId="{8F07B14B-5121-433D-88CB-C4C7FE5466D3}">
      <dgm:prSet/>
      <dgm:spPr/>
      <dgm:t>
        <a:bodyPr/>
        <a:lstStyle/>
        <a:p>
          <a:endParaRPr lang="en-US"/>
        </a:p>
      </dgm:t>
    </dgm:pt>
    <dgm:pt modelId="{5A65D752-041F-4F05-8E0A-758F72AAD7F4}" type="sibTrans" cxnId="{8F07B14B-5121-433D-88CB-C4C7FE5466D3}">
      <dgm:prSet/>
      <dgm:spPr/>
      <dgm:t>
        <a:bodyPr/>
        <a:lstStyle/>
        <a:p>
          <a:endParaRPr lang="en-US"/>
        </a:p>
      </dgm:t>
    </dgm:pt>
    <dgm:pt modelId="{E595860B-2CC1-440A-995B-650A8257FB43}">
      <dgm:prSet/>
      <dgm:spPr/>
      <dgm:t>
        <a:bodyPr/>
        <a:lstStyle/>
        <a:p>
          <a:pPr rtl="0"/>
          <a:r>
            <a:rPr lang="en-US" b="1" dirty="0"/>
            <a:t>General Discussion/Q&amp;A………………………………………………...City of Revere</a:t>
          </a:r>
        </a:p>
      </dgm:t>
    </dgm:pt>
    <dgm:pt modelId="{F1AEAF7E-3C50-49AE-B25C-F2FC87083169}" type="parTrans" cxnId="{2036F58B-56BA-4A55-A5FB-7D817E9F5231}">
      <dgm:prSet/>
      <dgm:spPr/>
      <dgm:t>
        <a:bodyPr/>
        <a:lstStyle/>
        <a:p>
          <a:endParaRPr lang="en-US"/>
        </a:p>
      </dgm:t>
    </dgm:pt>
    <dgm:pt modelId="{C33D7FF1-17F5-494A-86D4-AE8085A1F0D1}" type="sibTrans" cxnId="{2036F58B-56BA-4A55-A5FB-7D817E9F5231}">
      <dgm:prSet/>
      <dgm:spPr/>
      <dgm:t>
        <a:bodyPr/>
        <a:lstStyle/>
        <a:p>
          <a:endParaRPr lang="en-US"/>
        </a:p>
      </dgm:t>
    </dgm:pt>
    <dgm:pt modelId="{E81BAE48-E03E-4E5C-9CC4-72E49AA64952}">
      <dgm:prSet/>
      <dgm:spPr/>
      <dgm:t>
        <a:bodyPr/>
        <a:lstStyle/>
        <a:p>
          <a:pPr rtl="0"/>
          <a:r>
            <a:rPr lang="en-US" b="1" dirty="0"/>
            <a:t>Stakeholder </a:t>
          </a:r>
          <a:r>
            <a:rPr lang="en-US" b="1"/>
            <a:t>Engagement……………...…………..…..…………………….…..AECOM</a:t>
          </a:r>
          <a:endParaRPr lang="en-US" b="1" dirty="0"/>
        </a:p>
      </dgm:t>
    </dgm:pt>
    <dgm:pt modelId="{5124AAAD-4779-42A1-871B-59E44BEAB413}" type="parTrans" cxnId="{1E3521C3-0C54-4FA2-A7CF-A90A5708D340}">
      <dgm:prSet/>
      <dgm:spPr/>
      <dgm:t>
        <a:bodyPr/>
        <a:lstStyle/>
        <a:p>
          <a:endParaRPr lang="en-US"/>
        </a:p>
      </dgm:t>
    </dgm:pt>
    <dgm:pt modelId="{0BF06292-35E9-41EF-B7B7-8CEB5FD6319D}" type="sibTrans" cxnId="{1E3521C3-0C54-4FA2-A7CF-A90A5708D340}">
      <dgm:prSet/>
      <dgm:spPr/>
      <dgm:t>
        <a:bodyPr/>
        <a:lstStyle/>
        <a:p>
          <a:endParaRPr lang="en-US"/>
        </a:p>
      </dgm:t>
    </dgm:pt>
    <dgm:pt modelId="{BC1F0108-7B03-4838-8FBE-9E8AE6B2E925}" type="pres">
      <dgm:prSet presAssocID="{5B7B1823-03CA-435F-8923-E458F71775EE}" presName="vert0" presStyleCnt="0">
        <dgm:presLayoutVars>
          <dgm:dir/>
          <dgm:animOne val="branch"/>
          <dgm:animLvl val="lvl"/>
        </dgm:presLayoutVars>
      </dgm:prSet>
      <dgm:spPr/>
    </dgm:pt>
    <dgm:pt modelId="{0AD5E8F6-5635-44A0-B3D9-C03B99E99F29}" type="pres">
      <dgm:prSet presAssocID="{F926D821-B7EA-4A48-8208-D82960763263}" presName="thickLine" presStyleLbl="alignNode1" presStyleIdx="0" presStyleCnt="10"/>
      <dgm:spPr/>
    </dgm:pt>
    <dgm:pt modelId="{73A78514-F18F-47B1-B133-6DB408B9C160}" type="pres">
      <dgm:prSet presAssocID="{F926D821-B7EA-4A48-8208-D82960763263}" presName="horz1" presStyleCnt="0"/>
      <dgm:spPr/>
    </dgm:pt>
    <dgm:pt modelId="{82287876-D8AC-4F8A-974F-E7076B771947}" type="pres">
      <dgm:prSet presAssocID="{F926D821-B7EA-4A48-8208-D82960763263}" presName="tx1" presStyleLbl="revTx" presStyleIdx="0" presStyleCnt="10"/>
      <dgm:spPr/>
    </dgm:pt>
    <dgm:pt modelId="{549A7AA0-440C-4D34-8861-76F0181ADA9D}" type="pres">
      <dgm:prSet presAssocID="{F926D821-B7EA-4A48-8208-D82960763263}" presName="vert1" presStyleCnt="0"/>
      <dgm:spPr/>
    </dgm:pt>
    <dgm:pt modelId="{B149EF15-97D7-4225-83F3-CD20446E941D}" type="pres">
      <dgm:prSet presAssocID="{966BC3CB-D580-481D-BD33-2E05A1B361A2}" presName="thickLine" presStyleLbl="alignNode1" presStyleIdx="1" presStyleCnt="10"/>
      <dgm:spPr/>
    </dgm:pt>
    <dgm:pt modelId="{2E9EFEB2-ED8A-40B4-89E5-5ED645FB71FD}" type="pres">
      <dgm:prSet presAssocID="{966BC3CB-D580-481D-BD33-2E05A1B361A2}" presName="horz1" presStyleCnt="0"/>
      <dgm:spPr/>
    </dgm:pt>
    <dgm:pt modelId="{F861D189-FA7E-47C7-9C02-F8FD5306A035}" type="pres">
      <dgm:prSet presAssocID="{966BC3CB-D580-481D-BD33-2E05A1B361A2}" presName="tx1" presStyleLbl="revTx" presStyleIdx="1" presStyleCnt="10"/>
      <dgm:spPr/>
    </dgm:pt>
    <dgm:pt modelId="{CE2E5D0B-C67F-4389-BA39-216B8B9B4CC5}" type="pres">
      <dgm:prSet presAssocID="{966BC3CB-D580-481D-BD33-2E05A1B361A2}" presName="vert1" presStyleCnt="0"/>
      <dgm:spPr/>
    </dgm:pt>
    <dgm:pt modelId="{0DCACEE5-A984-4CC4-97F8-262FFAC75A9F}" type="pres">
      <dgm:prSet presAssocID="{27B4D907-C7A0-4B46-94AA-45BBE0DF1D3E}" presName="thickLine" presStyleLbl="alignNode1" presStyleIdx="2" presStyleCnt="10"/>
      <dgm:spPr/>
    </dgm:pt>
    <dgm:pt modelId="{83C5DFA5-0B02-4A09-80CB-C52E1011C5CC}" type="pres">
      <dgm:prSet presAssocID="{27B4D907-C7A0-4B46-94AA-45BBE0DF1D3E}" presName="horz1" presStyleCnt="0"/>
      <dgm:spPr/>
    </dgm:pt>
    <dgm:pt modelId="{53A09FB4-07C0-4A4E-866D-BA66782BA086}" type="pres">
      <dgm:prSet presAssocID="{27B4D907-C7A0-4B46-94AA-45BBE0DF1D3E}" presName="tx1" presStyleLbl="revTx" presStyleIdx="2" presStyleCnt="10"/>
      <dgm:spPr/>
    </dgm:pt>
    <dgm:pt modelId="{082182B9-72E2-4EA1-BC67-D7C49300AB2F}" type="pres">
      <dgm:prSet presAssocID="{27B4D907-C7A0-4B46-94AA-45BBE0DF1D3E}" presName="vert1" presStyleCnt="0"/>
      <dgm:spPr/>
    </dgm:pt>
    <dgm:pt modelId="{A5391DDC-4590-4CE4-824A-B596FFC50998}" type="pres">
      <dgm:prSet presAssocID="{11FFF668-CCF6-4C68-BB8B-04D38E7C574A}" presName="thickLine" presStyleLbl="alignNode1" presStyleIdx="3" presStyleCnt="10"/>
      <dgm:spPr/>
    </dgm:pt>
    <dgm:pt modelId="{A761B48D-6FD7-4BF8-8A5E-74BB6B179CC5}" type="pres">
      <dgm:prSet presAssocID="{11FFF668-CCF6-4C68-BB8B-04D38E7C574A}" presName="horz1" presStyleCnt="0"/>
      <dgm:spPr/>
    </dgm:pt>
    <dgm:pt modelId="{BE6BA369-FB8F-4010-8B6F-E0A44AFE4A76}" type="pres">
      <dgm:prSet presAssocID="{11FFF668-CCF6-4C68-BB8B-04D38E7C574A}" presName="tx1" presStyleLbl="revTx" presStyleIdx="3" presStyleCnt="10"/>
      <dgm:spPr/>
    </dgm:pt>
    <dgm:pt modelId="{8484FE81-337E-408D-8AFF-9994A5369D6A}" type="pres">
      <dgm:prSet presAssocID="{11FFF668-CCF6-4C68-BB8B-04D38E7C574A}" presName="vert1" presStyleCnt="0"/>
      <dgm:spPr/>
    </dgm:pt>
    <dgm:pt modelId="{40474BA2-FB32-43AA-AC54-DCBC10A511AD}" type="pres">
      <dgm:prSet presAssocID="{AD802282-6A37-48DA-A2DD-FCA2110A65B6}" presName="thickLine" presStyleLbl="alignNode1" presStyleIdx="4" presStyleCnt="10"/>
      <dgm:spPr/>
    </dgm:pt>
    <dgm:pt modelId="{7DADB060-EDDF-4264-868C-A95370B0E564}" type="pres">
      <dgm:prSet presAssocID="{AD802282-6A37-48DA-A2DD-FCA2110A65B6}" presName="horz1" presStyleCnt="0"/>
      <dgm:spPr/>
    </dgm:pt>
    <dgm:pt modelId="{3010E6D1-5F04-4D9A-89E1-1B747883FD6A}" type="pres">
      <dgm:prSet presAssocID="{AD802282-6A37-48DA-A2DD-FCA2110A65B6}" presName="tx1" presStyleLbl="revTx" presStyleIdx="4" presStyleCnt="10"/>
      <dgm:spPr/>
    </dgm:pt>
    <dgm:pt modelId="{21F4B066-C68A-4BA0-8279-AD8BDE987AE4}" type="pres">
      <dgm:prSet presAssocID="{AD802282-6A37-48DA-A2DD-FCA2110A65B6}" presName="vert1" presStyleCnt="0"/>
      <dgm:spPr/>
    </dgm:pt>
    <dgm:pt modelId="{9712C63D-8420-45ED-BEA9-B9417E73DF27}" type="pres">
      <dgm:prSet presAssocID="{E81BAE48-E03E-4E5C-9CC4-72E49AA64952}" presName="thickLine" presStyleLbl="alignNode1" presStyleIdx="5" presStyleCnt="10"/>
      <dgm:spPr/>
    </dgm:pt>
    <dgm:pt modelId="{ADCFDB22-3723-4349-9246-3C8A294ED220}" type="pres">
      <dgm:prSet presAssocID="{E81BAE48-E03E-4E5C-9CC4-72E49AA64952}" presName="horz1" presStyleCnt="0"/>
      <dgm:spPr/>
    </dgm:pt>
    <dgm:pt modelId="{E8805AC8-8C1F-4316-8215-3960D9CB4EE2}" type="pres">
      <dgm:prSet presAssocID="{E81BAE48-E03E-4E5C-9CC4-72E49AA64952}" presName="tx1" presStyleLbl="revTx" presStyleIdx="5" presStyleCnt="10"/>
      <dgm:spPr/>
    </dgm:pt>
    <dgm:pt modelId="{2A1B2F5E-86D4-4BA4-8899-DF9BC5730E88}" type="pres">
      <dgm:prSet presAssocID="{E81BAE48-E03E-4E5C-9CC4-72E49AA64952}" presName="vert1" presStyleCnt="0"/>
      <dgm:spPr/>
    </dgm:pt>
    <dgm:pt modelId="{0FDAF02F-CCCC-4F26-97C5-0A926947AFBE}" type="pres">
      <dgm:prSet presAssocID="{088492E2-CB14-4BF1-8F50-0E75DFC45201}" presName="thickLine" presStyleLbl="alignNode1" presStyleIdx="6" presStyleCnt="10"/>
      <dgm:spPr/>
    </dgm:pt>
    <dgm:pt modelId="{0869B1EF-9C8E-4696-9F75-E9A7FC2C618B}" type="pres">
      <dgm:prSet presAssocID="{088492E2-CB14-4BF1-8F50-0E75DFC45201}" presName="horz1" presStyleCnt="0"/>
      <dgm:spPr/>
    </dgm:pt>
    <dgm:pt modelId="{140434B3-31E4-4CE2-86B5-EE7EC7FB1214}" type="pres">
      <dgm:prSet presAssocID="{088492E2-CB14-4BF1-8F50-0E75DFC45201}" presName="tx1" presStyleLbl="revTx" presStyleIdx="6" presStyleCnt="10"/>
      <dgm:spPr/>
    </dgm:pt>
    <dgm:pt modelId="{EDBEF736-08FE-4E92-A356-68E7258F0603}" type="pres">
      <dgm:prSet presAssocID="{088492E2-CB14-4BF1-8F50-0E75DFC45201}" presName="vert1" presStyleCnt="0"/>
      <dgm:spPr/>
    </dgm:pt>
    <dgm:pt modelId="{F7AEA757-0AA9-4C56-87A2-E01D50D96BBE}" type="pres">
      <dgm:prSet presAssocID="{E595860B-2CC1-440A-995B-650A8257FB43}" presName="thickLine" presStyleLbl="alignNode1" presStyleIdx="7" presStyleCnt="10"/>
      <dgm:spPr/>
    </dgm:pt>
    <dgm:pt modelId="{06279A75-ECC8-4D0E-893B-3437A698A2C2}" type="pres">
      <dgm:prSet presAssocID="{E595860B-2CC1-440A-995B-650A8257FB43}" presName="horz1" presStyleCnt="0"/>
      <dgm:spPr/>
    </dgm:pt>
    <dgm:pt modelId="{16884E4B-755C-4B00-88E5-8A22FF4738A8}" type="pres">
      <dgm:prSet presAssocID="{E595860B-2CC1-440A-995B-650A8257FB43}" presName="tx1" presStyleLbl="revTx" presStyleIdx="7" presStyleCnt="10"/>
      <dgm:spPr/>
    </dgm:pt>
    <dgm:pt modelId="{1D10B5C2-BF29-4A57-BC51-9B8F3784D7F9}" type="pres">
      <dgm:prSet presAssocID="{E595860B-2CC1-440A-995B-650A8257FB43}" presName="vert1" presStyleCnt="0"/>
      <dgm:spPr/>
    </dgm:pt>
    <dgm:pt modelId="{BFB9A986-82C1-4390-942F-6FA1B72146CA}" type="pres">
      <dgm:prSet presAssocID="{89F3FE0C-E1C2-4A92-A981-0B4E952835BC}" presName="thickLine" presStyleLbl="alignNode1" presStyleIdx="8" presStyleCnt="10"/>
      <dgm:spPr/>
    </dgm:pt>
    <dgm:pt modelId="{573AF863-8C91-4324-A3FB-0689770847D3}" type="pres">
      <dgm:prSet presAssocID="{89F3FE0C-E1C2-4A92-A981-0B4E952835BC}" presName="horz1" presStyleCnt="0"/>
      <dgm:spPr/>
    </dgm:pt>
    <dgm:pt modelId="{A564CD4C-B827-415D-879A-F9341625CAF3}" type="pres">
      <dgm:prSet presAssocID="{89F3FE0C-E1C2-4A92-A981-0B4E952835BC}" presName="tx1" presStyleLbl="revTx" presStyleIdx="8" presStyleCnt="10"/>
      <dgm:spPr/>
    </dgm:pt>
    <dgm:pt modelId="{5EB7A4DA-A95D-4CB4-9928-99E0D59B5252}" type="pres">
      <dgm:prSet presAssocID="{89F3FE0C-E1C2-4A92-A981-0B4E952835BC}" presName="vert1" presStyleCnt="0"/>
      <dgm:spPr/>
    </dgm:pt>
    <dgm:pt modelId="{A84F6B07-5825-4E6E-800E-B1B96E182EAD}" type="pres">
      <dgm:prSet presAssocID="{27FBE821-FDCB-457F-9AB4-125D8D580C2C}" presName="thickLine" presStyleLbl="alignNode1" presStyleIdx="9" presStyleCnt="10"/>
      <dgm:spPr/>
    </dgm:pt>
    <dgm:pt modelId="{FA7F656E-88C1-47FB-89CD-DA412B839841}" type="pres">
      <dgm:prSet presAssocID="{27FBE821-FDCB-457F-9AB4-125D8D580C2C}" presName="horz1" presStyleCnt="0"/>
      <dgm:spPr/>
    </dgm:pt>
    <dgm:pt modelId="{AE3B9C60-A276-4322-BE3F-BB78FB57D1D4}" type="pres">
      <dgm:prSet presAssocID="{27FBE821-FDCB-457F-9AB4-125D8D580C2C}" presName="tx1" presStyleLbl="revTx" presStyleIdx="9" presStyleCnt="10"/>
      <dgm:spPr/>
    </dgm:pt>
    <dgm:pt modelId="{6041D811-BD17-4954-8D47-7EE8D6CFF166}" type="pres">
      <dgm:prSet presAssocID="{27FBE821-FDCB-457F-9AB4-125D8D580C2C}" presName="vert1" presStyleCnt="0"/>
      <dgm:spPr/>
    </dgm:pt>
  </dgm:ptLst>
  <dgm:cxnLst>
    <dgm:cxn modelId="{D790EA00-700D-4FC9-ADFE-AB1CC857C12E}" srcId="{5B7B1823-03CA-435F-8923-E458F71775EE}" destId="{11FFF668-CCF6-4C68-BB8B-04D38E7C574A}" srcOrd="3" destOrd="0" parTransId="{1416F19F-21CA-4852-ABA5-FF5B3DF917D1}" sibTransId="{2A9413C8-41CE-4894-8B24-0461C3EFDFE3}"/>
    <dgm:cxn modelId="{5079D305-1970-4A54-B11D-A258B18D0B22}" srcId="{5B7B1823-03CA-435F-8923-E458F71775EE}" destId="{088492E2-CB14-4BF1-8F50-0E75DFC45201}" srcOrd="6" destOrd="0" parTransId="{C19156B7-AB94-415B-A4E9-A02B58C5BA4B}" sibTransId="{F0EF5CB2-0228-4C50-B555-4D7A7273148B}"/>
    <dgm:cxn modelId="{84C23B11-A1EA-4DEA-BF13-6B573263DB9D}" type="presOf" srcId="{5B7B1823-03CA-435F-8923-E458F71775EE}" destId="{BC1F0108-7B03-4838-8FBE-9E8AE6B2E925}" srcOrd="0" destOrd="0" presId="urn:microsoft.com/office/officeart/2008/layout/LinedList"/>
    <dgm:cxn modelId="{CC76441A-BF50-41D1-AEEE-07B4EAF41DDF}" srcId="{5B7B1823-03CA-435F-8923-E458F71775EE}" destId="{F926D821-B7EA-4A48-8208-D82960763263}" srcOrd="0" destOrd="0" parTransId="{79F83EBB-27DD-456E-8A6A-7F7ACB9217F4}" sibTransId="{4A0F51E4-D6B6-40E9-B86D-1E8A647A9320}"/>
    <dgm:cxn modelId="{C392E830-779A-4533-933E-2CEBB4E0BE53}" type="presOf" srcId="{966BC3CB-D580-481D-BD33-2E05A1B361A2}" destId="{F861D189-FA7E-47C7-9C02-F8FD5306A035}" srcOrd="0" destOrd="0" presId="urn:microsoft.com/office/officeart/2008/layout/LinedList"/>
    <dgm:cxn modelId="{23922438-E398-40E8-893C-778A760BBF32}" srcId="{5B7B1823-03CA-435F-8923-E458F71775EE}" destId="{AD802282-6A37-48DA-A2DD-FCA2110A65B6}" srcOrd="4" destOrd="0" parTransId="{BF83B7AF-A942-4F77-BC8F-D9E4A819DD73}" sibTransId="{842CBB7A-DFB3-47D2-984E-12AE618E6A95}"/>
    <dgm:cxn modelId="{72C1DD5C-B2CB-4517-8CF1-ECAFD8F2DE16}" type="presOf" srcId="{27FBE821-FDCB-457F-9AB4-125D8D580C2C}" destId="{AE3B9C60-A276-4322-BE3F-BB78FB57D1D4}" srcOrd="0" destOrd="0" presId="urn:microsoft.com/office/officeart/2008/layout/LinedList"/>
    <dgm:cxn modelId="{8CE73341-0A32-4F80-AE17-544A66AD5A83}" type="presOf" srcId="{11FFF668-CCF6-4C68-BB8B-04D38E7C574A}" destId="{BE6BA369-FB8F-4010-8B6F-E0A44AFE4A76}" srcOrd="0" destOrd="0" presId="urn:microsoft.com/office/officeart/2008/layout/LinedList"/>
    <dgm:cxn modelId="{5CA0E143-700E-4E77-AC51-68A3114BA1CA}" type="presOf" srcId="{088492E2-CB14-4BF1-8F50-0E75DFC45201}" destId="{140434B3-31E4-4CE2-86B5-EE7EC7FB1214}" srcOrd="0" destOrd="0" presId="urn:microsoft.com/office/officeart/2008/layout/LinedList"/>
    <dgm:cxn modelId="{C428F348-22B9-4726-A6A8-7366EEAF4D20}" srcId="{5B7B1823-03CA-435F-8923-E458F71775EE}" destId="{27B4D907-C7A0-4B46-94AA-45BBE0DF1D3E}" srcOrd="2" destOrd="0" parTransId="{495626FF-7B6F-48E6-873C-6C025AB736B2}" sibTransId="{3609B276-BFB0-473F-BFFC-66E1C0001C40}"/>
    <dgm:cxn modelId="{7B024049-7F8C-4A2E-A7CD-AA0A8259EF53}" srcId="{5B7B1823-03CA-435F-8923-E458F71775EE}" destId="{27FBE821-FDCB-457F-9AB4-125D8D580C2C}" srcOrd="9" destOrd="0" parTransId="{C06BAFF8-DE8E-4DD8-990B-3430471B1917}" sibTransId="{B12C6430-D261-4FF1-85C1-2FEE8383EEC4}"/>
    <dgm:cxn modelId="{8F07B14B-5121-433D-88CB-C4C7FE5466D3}" srcId="{5B7B1823-03CA-435F-8923-E458F71775EE}" destId="{966BC3CB-D580-481D-BD33-2E05A1B361A2}" srcOrd="1" destOrd="0" parTransId="{B1F1849C-0140-4500-821E-678ECF39B575}" sibTransId="{5A65D752-041F-4F05-8E0A-758F72AAD7F4}"/>
    <dgm:cxn modelId="{2036F58B-56BA-4A55-A5FB-7D817E9F5231}" srcId="{5B7B1823-03CA-435F-8923-E458F71775EE}" destId="{E595860B-2CC1-440A-995B-650A8257FB43}" srcOrd="7" destOrd="0" parTransId="{F1AEAF7E-3C50-49AE-B25C-F2FC87083169}" sibTransId="{C33D7FF1-17F5-494A-86D4-AE8085A1F0D1}"/>
    <dgm:cxn modelId="{6184B48F-E4FD-40C4-8E75-9115937B758F}" type="presOf" srcId="{27B4D907-C7A0-4B46-94AA-45BBE0DF1D3E}" destId="{53A09FB4-07C0-4A4E-866D-BA66782BA086}" srcOrd="0" destOrd="0" presId="urn:microsoft.com/office/officeart/2008/layout/LinedList"/>
    <dgm:cxn modelId="{A42E8A97-4A34-48FE-984D-84D9D526EF47}" type="presOf" srcId="{F926D821-B7EA-4A48-8208-D82960763263}" destId="{82287876-D8AC-4F8A-974F-E7076B771947}" srcOrd="0" destOrd="0" presId="urn:microsoft.com/office/officeart/2008/layout/LinedList"/>
    <dgm:cxn modelId="{CDBD43B8-D44A-4D96-9900-76B1F6F86F37}" type="presOf" srcId="{E595860B-2CC1-440A-995B-650A8257FB43}" destId="{16884E4B-755C-4B00-88E5-8A22FF4738A8}" srcOrd="0" destOrd="0" presId="urn:microsoft.com/office/officeart/2008/layout/LinedList"/>
    <dgm:cxn modelId="{1E3521C3-0C54-4FA2-A7CF-A90A5708D340}" srcId="{5B7B1823-03CA-435F-8923-E458F71775EE}" destId="{E81BAE48-E03E-4E5C-9CC4-72E49AA64952}" srcOrd="5" destOrd="0" parTransId="{5124AAAD-4779-42A1-871B-59E44BEAB413}" sibTransId="{0BF06292-35E9-41EF-B7B7-8CEB5FD6319D}"/>
    <dgm:cxn modelId="{6232B4E0-765F-4826-91DB-02BE02005592}" type="presOf" srcId="{E81BAE48-E03E-4E5C-9CC4-72E49AA64952}" destId="{E8805AC8-8C1F-4316-8215-3960D9CB4EE2}" srcOrd="0" destOrd="0" presId="urn:microsoft.com/office/officeart/2008/layout/LinedList"/>
    <dgm:cxn modelId="{88456DE5-D2D3-4803-B5C7-AEABC9A3F200}" srcId="{5B7B1823-03CA-435F-8923-E458F71775EE}" destId="{89F3FE0C-E1C2-4A92-A981-0B4E952835BC}" srcOrd="8" destOrd="0" parTransId="{37F1E1E3-835C-4A10-98A8-A1DAA4A1A738}" sibTransId="{C7B3ABC6-9203-4768-8569-7248C68C5640}"/>
    <dgm:cxn modelId="{DEB419E6-BC5B-416A-8BC1-B6E6AE5F9D4F}" type="presOf" srcId="{AD802282-6A37-48DA-A2DD-FCA2110A65B6}" destId="{3010E6D1-5F04-4D9A-89E1-1B747883FD6A}" srcOrd="0" destOrd="0" presId="urn:microsoft.com/office/officeart/2008/layout/LinedList"/>
    <dgm:cxn modelId="{E05012ED-9186-47D2-AC6F-C82034C7329F}" type="presOf" srcId="{89F3FE0C-E1C2-4A92-A981-0B4E952835BC}" destId="{A564CD4C-B827-415D-879A-F9341625CAF3}" srcOrd="0" destOrd="0" presId="urn:microsoft.com/office/officeart/2008/layout/LinedList"/>
    <dgm:cxn modelId="{2D86F67F-6BDD-4388-B1FB-EF936A4F5B22}" type="presParOf" srcId="{BC1F0108-7B03-4838-8FBE-9E8AE6B2E925}" destId="{0AD5E8F6-5635-44A0-B3D9-C03B99E99F29}" srcOrd="0" destOrd="0" presId="urn:microsoft.com/office/officeart/2008/layout/LinedList"/>
    <dgm:cxn modelId="{FD31B3FD-7930-4D23-BB5A-DED177530A56}" type="presParOf" srcId="{BC1F0108-7B03-4838-8FBE-9E8AE6B2E925}" destId="{73A78514-F18F-47B1-B133-6DB408B9C160}" srcOrd="1" destOrd="0" presId="urn:microsoft.com/office/officeart/2008/layout/LinedList"/>
    <dgm:cxn modelId="{7176407B-4FF7-496E-833D-64DA88E0F490}" type="presParOf" srcId="{73A78514-F18F-47B1-B133-6DB408B9C160}" destId="{82287876-D8AC-4F8A-974F-E7076B771947}" srcOrd="0" destOrd="0" presId="urn:microsoft.com/office/officeart/2008/layout/LinedList"/>
    <dgm:cxn modelId="{3663230F-A731-41BA-844E-48E39378D124}" type="presParOf" srcId="{73A78514-F18F-47B1-B133-6DB408B9C160}" destId="{549A7AA0-440C-4D34-8861-76F0181ADA9D}" srcOrd="1" destOrd="0" presId="urn:microsoft.com/office/officeart/2008/layout/LinedList"/>
    <dgm:cxn modelId="{02B8DE0C-5EA4-406E-BEBB-78D91B436CEC}" type="presParOf" srcId="{BC1F0108-7B03-4838-8FBE-9E8AE6B2E925}" destId="{B149EF15-97D7-4225-83F3-CD20446E941D}" srcOrd="2" destOrd="0" presId="urn:microsoft.com/office/officeart/2008/layout/LinedList"/>
    <dgm:cxn modelId="{C9A7D3DB-35D8-4282-809E-33A0F4AA86F9}" type="presParOf" srcId="{BC1F0108-7B03-4838-8FBE-9E8AE6B2E925}" destId="{2E9EFEB2-ED8A-40B4-89E5-5ED645FB71FD}" srcOrd="3" destOrd="0" presId="urn:microsoft.com/office/officeart/2008/layout/LinedList"/>
    <dgm:cxn modelId="{FFDE17DA-51E4-4F6C-9112-F7AB0ED20F60}" type="presParOf" srcId="{2E9EFEB2-ED8A-40B4-89E5-5ED645FB71FD}" destId="{F861D189-FA7E-47C7-9C02-F8FD5306A035}" srcOrd="0" destOrd="0" presId="urn:microsoft.com/office/officeart/2008/layout/LinedList"/>
    <dgm:cxn modelId="{EFC7624B-135D-42A4-995E-8ADC0D6D873D}" type="presParOf" srcId="{2E9EFEB2-ED8A-40B4-89E5-5ED645FB71FD}" destId="{CE2E5D0B-C67F-4389-BA39-216B8B9B4CC5}" srcOrd="1" destOrd="0" presId="urn:microsoft.com/office/officeart/2008/layout/LinedList"/>
    <dgm:cxn modelId="{4843353A-6425-4565-879C-30FC92195E58}" type="presParOf" srcId="{BC1F0108-7B03-4838-8FBE-9E8AE6B2E925}" destId="{0DCACEE5-A984-4CC4-97F8-262FFAC75A9F}" srcOrd="4" destOrd="0" presId="urn:microsoft.com/office/officeart/2008/layout/LinedList"/>
    <dgm:cxn modelId="{3225CFFF-24FB-4032-A98D-C3C7FCBD79E8}" type="presParOf" srcId="{BC1F0108-7B03-4838-8FBE-9E8AE6B2E925}" destId="{83C5DFA5-0B02-4A09-80CB-C52E1011C5CC}" srcOrd="5" destOrd="0" presId="urn:microsoft.com/office/officeart/2008/layout/LinedList"/>
    <dgm:cxn modelId="{1BC0AB11-514C-4E55-AF18-7421F1F7E430}" type="presParOf" srcId="{83C5DFA5-0B02-4A09-80CB-C52E1011C5CC}" destId="{53A09FB4-07C0-4A4E-866D-BA66782BA086}" srcOrd="0" destOrd="0" presId="urn:microsoft.com/office/officeart/2008/layout/LinedList"/>
    <dgm:cxn modelId="{CAF56C30-E723-48C8-B5A6-43AEB7C05315}" type="presParOf" srcId="{83C5DFA5-0B02-4A09-80CB-C52E1011C5CC}" destId="{082182B9-72E2-4EA1-BC67-D7C49300AB2F}" srcOrd="1" destOrd="0" presId="urn:microsoft.com/office/officeart/2008/layout/LinedList"/>
    <dgm:cxn modelId="{6939BF63-06B1-415E-8C09-0684DA70003C}" type="presParOf" srcId="{BC1F0108-7B03-4838-8FBE-9E8AE6B2E925}" destId="{A5391DDC-4590-4CE4-824A-B596FFC50998}" srcOrd="6" destOrd="0" presId="urn:microsoft.com/office/officeart/2008/layout/LinedList"/>
    <dgm:cxn modelId="{5DB105FA-3DE3-490E-A157-57BB33038B7E}" type="presParOf" srcId="{BC1F0108-7B03-4838-8FBE-9E8AE6B2E925}" destId="{A761B48D-6FD7-4BF8-8A5E-74BB6B179CC5}" srcOrd="7" destOrd="0" presId="urn:microsoft.com/office/officeart/2008/layout/LinedList"/>
    <dgm:cxn modelId="{F66293C1-6561-45DA-AD3A-C10E42A156EA}" type="presParOf" srcId="{A761B48D-6FD7-4BF8-8A5E-74BB6B179CC5}" destId="{BE6BA369-FB8F-4010-8B6F-E0A44AFE4A76}" srcOrd="0" destOrd="0" presId="urn:microsoft.com/office/officeart/2008/layout/LinedList"/>
    <dgm:cxn modelId="{C9D9BFD0-3225-494D-B7AB-8C13B32C26F7}" type="presParOf" srcId="{A761B48D-6FD7-4BF8-8A5E-74BB6B179CC5}" destId="{8484FE81-337E-408D-8AFF-9994A5369D6A}" srcOrd="1" destOrd="0" presId="urn:microsoft.com/office/officeart/2008/layout/LinedList"/>
    <dgm:cxn modelId="{34FCC344-D7B6-41FB-955E-5DCE37F8A4ED}" type="presParOf" srcId="{BC1F0108-7B03-4838-8FBE-9E8AE6B2E925}" destId="{40474BA2-FB32-43AA-AC54-DCBC10A511AD}" srcOrd="8" destOrd="0" presId="urn:microsoft.com/office/officeart/2008/layout/LinedList"/>
    <dgm:cxn modelId="{C29D3973-F616-4DA9-838F-7B2129D87922}" type="presParOf" srcId="{BC1F0108-7B03-4838-8FBE-9E8AE6B2E925}" destId="{7DADB060-EDDF-4264-868C-A95370B0E564}" srcOrd="9" destOrd="0" presId="urn:microsoft.com/office/officeart/2008/layout/LinedList"/>
    <dgm:cxn modelId="{D34A719F-26A8-4E95-B04D-5A35C0CB0202}" type="presParOf" srcId="{7DADB060-EDDF-4264-868C-A95370B0E564}" destId="{3010E6D1-5F04-4D9A-89E1-1B747883FD6A}" srcOrd="0" destOrd="0" presId="urn:microsoft.com/office/officeart/2008/layout/LinedList"/>
    <dgm:cxn modelId="{E4821C70-A915-4AAE-8672-BE0BBF2B511B}" type="presParOf" srcId="{7DADB060-EDDF-4264-868C-A95370B0E564}" destId="{21F4B066-C68A-4BA0-8279-AD8BDE987AE4}" srcOrd="1" destOrd="0" presId="urn:microsoft.com/office/officeart/2008/layout/LinedList"/>
    <dgm:cxn modelId="{86D98F9F-1621-4480-9FF9-38D7F4F07D07}" type="presParOf" srcId="{BC1F0108-7B03-4838-8FBE-9E8AE6B2E925}" destId="{9712C63D-8420-45ED-BEA9-B9417E73DF27}" srcOrd="10" destOrd="0" presId="urn:microsoft.com/office/officeart/2008/layout/LinedList"/>
    <dgm:cxn modelId="{F04BC0E4-E17B-441C-823D-2CCA29D531E9}" type="presParOf" srcId="{BC1F0108-7B03-4838-8FBE-9E8AE6B2E925}" destId="{ADCFDB22-3723-4349-9246-3C8A294ED220}" srcOrd="11" destOrd="0" presId="urn:microsoft.com/office/officeart/2008/layout/LinedList"/>
    <dgm:cxn modelId="{F7390ACD-C750-4A5D-A5F4-274773F36885}" type="presParOf" srcId="{ADCFDB22-3723-4349-9246-3C8A294ED220}" destId="{E8805AC8-8C1F-4316-8215-3960D9CB4EE2}" srcOrd="0" destOrd="0" presId="urn:microsoft.com/office/officeart/2008/layout/LinedList"/>
    <dgm:cxn modelId="{F43F6E2F-20E3-4DC3-B326-431B1991AF74}" type="presParOf" srcId="{ADCFDB22-3723-4349-9246-3C8A294ED220}" destId="{2A1B2F5E-86D4-4BA4-8899-DF9BC5730E88}" srcOrd="1" destOrd="0" presId="urn:microsoft.com/office/officeart/2008/layout/LinedList"/>
    <dgm:cxn modelId="{175685BF-0F65-4C6C-AA4C-B2B7BF3C6863}" type="presParOf" srcId="{BC1F0108-7B03-4838-8FBE-9E8AE6B2E925}" destId="{0FDAF02F-CCCC-4F26-97C5-0A926947AFBE}" srcOrd="12" destOrd="0" presId="urn:microsoft.com/office/officeart/2008/layout/LinedList"/>
    <dgm:cxn modelId="{694D4CB1-F2FA-45EC-89F1-C241C5791007}" type="presParOf" srcId="{BC1F0108-7B03-4838-8FBE-9E8AE6B2E925}" destId="{0869B1EF-9C8E-4696-9F75-E9A7FC2C618B}" srcOrd="13" destOrd="0" presId="urn:microsoft.com/office/officeart/2008/layout/LinedList"/>
    <dgm:cxn modelId="{E54EA597-AAD6-4297-AA10-F617241CF3F6}" type="presParOf" srcId="{0869B1EF-9C8E-4696-9F75-E9A7FC2C618B}" destId="{140434B3-31E4-4CE2-86B5-EE7EC7FB1214}" srcOrd="0" destOrd="0" presId="urn:microsoft.com/office/officeart/2008/layout/LinedList"/>
    <dgm:cxn modelId="{A0BA74B7-44E6-4C8A-937C-1E6EE675E94A}" type="presParOf" srcId="{0869B1EF-9C8E-4696-9F75-E9A7FC2C618B}" destId="{EDBEF736-08FE-4E92-A356-68E7258F0603}" srcOrd="1" destOrd="0" presId="urn:microsoft.com/office/officeart/2008/layout/LinedList"/>
    <dgm:cxn modelId="{0DCBDA92-D1F8-45E2-9D69-3A0D13716A94}" type="presParOf" srcId="{BC1F0108-7B03-4838-8FBE-9E8AE6B2E925}" destId="{F7AEA757-0AA9-4C56-87A2-E01D50D96BBE}" srcOrd="14" destOrd="0" presId="urn:microsoft.com/office/officeart/2008/layout/LinedList"/>
    <dgm:cxn modelId="{9B1C1BEC-86DA-41F4-AF2C-871C5A1A62EE}" type="presParOf" srcId="{BC1F0108-7B03-4838-8FBE-9E8AE6B2E925}" destId="{06279A75-ECC8-4D0E-893B-3437A698A2C2}" srcOrd="15" destOrd="0" presId="urn:microsoft.com/office/officeart/2008/layout/LinedList"/>
    <dgm:cxn modelId="{10F6AC3A-1205-4391-A4FF-896951D5D9D3}" type="presParOf" srcId="{06279A75-ECC8-4D0E-893B-3437A698A2C2}" destId="{16884E4B-755C-4B00-88E5-8A22FF4738A8}" srcOrd="0" destOrd="0" presId="urn:microsoft.com/office/officeart/2008/layout/LinedList"/>
    <dgm:cxn modelId="{6F0F2DA9-8875-435E-842C-E1B18780CFEC}" type="presParOf" srcId="{06279A75-ECC8-4D0E-893B-3437A698A2C2}" destId="{1D10B5C2-BF29-4A57-BC51-9B8F3784D7F9}" srcOrd="1" destOrd="0" presId="urn:microsoft.com/office/officeart/2008/layout/LinedList"/>
    <dgm:cxn modelId="{07EBD58D-7A98-4B96-A051-A919BA38AC4A}" type="presParOf" srcId="{BC1F0108-7B03-4838-8FBE-9E8AE6B2E925}" destId="{BFB9A986-82C1-4390-942F-6FA1B72146CA}" srcOrd="16" destOrd="0" presId="urn:microsoft.com/office/officeart/2008/layout/LinedList"/>
    <dgm:cxn modelId="{085A0148-1FB4-47B8-8733-9423BD9F4ECC}" type="presParOf" srcId="{BC1F0108-7B03-4838-8FBE-9E8AE6B2E925}" destId="{573AF863-8C91-4324-A3FB-0689770847D3}" srcOrd="17" destOrd="0" presId="urn:microsoft.com/office/officeart/2008/layout/LinedList"/>
    <dgm:cxn modelId="{AF449ACB-232C-4446-9E16-7EAEC7EC54F2}" type="presParOf" srcId="{573AF863-8C91-4324-A3FB-0689770847D3}" destId="{A564CD4C-B827-415D-879A-F9341625CAF3}" srcOrd="0" destOrd="0" presId="urn:microsoft.com/office/officeart/2008/layout/LinedList"/>
    <dgm:cxn modelId="{6EBD4F99-E650-47D6-BC39-DC6046DB71AC}" type="presParOf" srcId="{573AF863-8C91-4324-A3FB-0689770847D3}" destId="{5EB7A4DA-A95D-4CB4-9928-99E0D59B5252}" srcOrd="1" destOrd="0" presId="urn:microsoft.com/office/officeart/2008/layout/LinedList"/>
    <dgm:cxn modelId="{C15873D9-473C-4BC2-A24A-D54C61FA25B6}" type="presParOf" srcId="{BC1F0108-7B03-4838-8FBE-9E8AE6B2E925}" destId="{A84F6B07-5825-4E6E-800E-B1B96E182EAD}" srcOrd="18" destOrd="0" presId="urn:microsoft.com/office/officeart/2008/layout/LinedList"/>
    <dgm:cxn modelId="{2289E632-B24E-4060-8FA1-A4126827E715}" type="presParOf" srcId="{BC1F0108-7B03-4838-8FBE-9E8AE6B2E925}" destId="{FA7F656E-88C1-47FB-89CD-DA412B839841}" srcOrd="19" destOrd="0" presId="urn:microsoft.com/office/officeart/2008/layout/LinedList"/>
    <dgm:cxn modelId="{A2B1355F-3C1D-41C3-9BFA-8FAB12F1EF37}" type="presParOf" srcId="{FA7F656E-88C1-47FB-89CD-DA412B839841}" destId="{AE3B9C60-A276-4322-BE3F-BB78FB57D1D4}" srcOrd="0" destOrd="0" presId="urn:microsoft.com/office/officeart/2008/layout/LinedList"/>
    <dgm:cxn modelId="{F46F4711-F9A4-4FD7-8443-36DD19447F70}" type="presParOf" srcId="{FA7F656E-88C1-47FB-89CD-DA412B839841}" destId="{6041D811-BD17-4954-8D47-7EE8D6CFF166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C5A042-D797-4DB6-BD95-772E7C9266F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EDDA0A-C31A-4953-A315-DD9E1B0EC249}">
      <dgm:prSet custT="1"/>
      <dgm:spPr>
        <a:noFill/>
      </dgm:spPr>
      <dgm:t>
        <a:bodyPr/>
        <a:lstStyle/>
        <a:p>
          <a:pPr marL="1257300" lvl="2" indent="-279400" algn="l" rtl="0" fontAlgn="base">
            <a:spcBef>
              <a:spcPct val="0"/>
            </a:spcBef>
            <a:spcAft>
              <a:spcPct val="0"/>
            </a:spcAft>
            <a:buFont typeface="Arial" pitchFamily="34" charset="0"/>
            <a:buChar char="•"/>
            <a:defRPr/>
          </a:pPr>
          <a:endParaRPr lang="en-US" sz="2400" kern="1200" dirty="0">
            <a:solidFill>
              <a:schemeClr val="tx1"/>
            </a:solidFill>
            <a:latin typeface="Futura Lt BT" pitchFamily="34" charset="0"/>
            <a:ea typeface="+mn-ea"/>
            <a:cs typeface="+mn-cs"/>
          </a:endParaRPr>
        </a:p>
      </dgm:t>
    </dgm:pt>
    <dgm:pt modelId="{38DCD723-79A6-4B56-9985-D68D61DF8DA8}" type="sibTrans" cxnId="{1E92308A-4E8B-4792-B67A-55789976D785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354B258A-DE90-40A9-A21C-358D67D56C23}" type="parTrans" cxnId="{1E92308A-4E8B-4792-B67A-55789976D785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46B72CEE-9A2D-4647-B4C9-DA313FD068F3}">
      <dgm:prSet custT="1"/>
      <dgm:spPr>
        <a:noFill/>
      </dgm:spPr>
      <dgm:t>
        <a:bodyPr/>
        <a:lstStyle/>
        <a:p>
          <a:pPr marL="1257300" lvl="2" indent="-342900" algn="l" rtl="0" fontAlgn="base">
            <a:spcBef>
              <a:spcPct val="0"/>
            </a:spcBef>
            <a:spcAft>
              <a:spcPct val="0"/>
            </a:spcAft>
            <a:buFont typeface="Arial" pitchFamily="34" charset="0"/>
            <a:buChar char="•"/>
            <a:defRPr/>
          </a:pPr>
          <a:r>
            <a:rPr lang="en-US" sz="2400" kern="1200" dirty="0">
              <a:solidFill>
                <a:srgbClr val="1A3468"/>
              </a:solidFill>
              <a:latin typeface="Futura Lt BT" pitchFamily="34" charset="0"/>
              <a:ea typeface="+mn-ea"/>
              <a:cs typeface="+mn-cs"/>
            </a:rPr>
            <a:t> . </a:t>
          </a:r>
        </a:p>
      </dgm:t>
    </dgm:pt>
    <dgm:pt modelId="{AE46B5B0-E0CD-4C31-B9B4-0265A4FC3795}" type="sibTrans" cxnId="{FDAA3BD2-45EB-4537-9278-F8F85409C941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D84E7884-1D39-485F-9490-448725F74A3B}" type="parTrans" cxnId="{FDAA3BD2-45EB-4537-9278-F8F85409C941}">
      <dgm:prSet/>
      <dgm:spPr/>
      <dgm:t>
        <a:bodyPr/>
        <a:lstStyle/>
        <a:p>
          <a:endParaRPr lang="en-US" sz="2200">
            <a:solidFill>
              <a:schemeClr val="tx1"/>
            </a:solidFill>
          </a:endParaRPr>
        </a:p>
      </dgm:t>
    </dgm:pt>
    <dgm:pt modelId="{0F5FD69F-74A1-4BDA-8A33-16249B521D18}" type="pres">
      <dgm:prSet presAssocID="{37C5A042-D797-4DB6-BD95-772E7C9266FC}" presName="linearFlow" presStyleCnt="0">
        <dgm:presLayoutVars>
          <dgm:dir/>
          <dgm:resizeHandles val="exact"/>
        </dgm:presLayoutVars>
      </dgm:prSet>
      <dgm:spPr/>
    </dgm:pt>
    <dgm:pt modelId="{164D6C6A-C474-48B0-8E53-3DC165ADCC46}" type="pres">
      <dgm:prSet presAssocID="{46B72CEE-9A2D-4647-B4C9-DA313FD068F3}" presName="composite" presStyleCnt="0"/>
      <dgm:spPr/>
    </dgm:pt>
    <dgm:pt modelId="{AF08D315-F5F7-468C-9F1A-604CEC4C9CD4}" type="pres">
      <dgm:prSet presAssocID="{46B72CEE-9A2D-4647-B4C9-DA313FD068F3}" presName="imgShp" presStyleLbl="fgImgPlace1" presStyleIdx="0" presStyleCnt="2" custScaleX="71793" custScaleY="70240" custLinFactY="43817" custLinFactNeighborX="-4440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B025FAA7-9326-446C-AA82-FFBA47E2F727}" type="pres">
      <dgm:prSet presAssocID="{46B72CEE-9A2D-4647-B4C9-DA313FD068F3}" presName="txShp" presStyleLbl="node1" presStyleIdx="0" presStyleCnt="2" custScaleX="138449" custLinFactNeighborX="5963" custLinFactNeighborY="5341">
        <dgm:presLayoutVars>
          <dgm:bulletEnabled val="1"/>
        </dgm:presLayoutVars>
      </dgm:prSet>
      <dgm:spPr/>
    </dgm:pt>
    <dgm:pt modelId="{31C6BC3F-0308-47FD-A624-922F743C8284}" type="pres">
      <dgm:prSet presAssocID="{AE46B5B0-E0CD-4C31-B9B4-0265A4FC3795}" presName="spacing" presStyleCnt="0"/>
      <dgm:spPr/>
    </dgm:pt>
    <dgm:pt modelId="{DAF51AB0-3640-497E-AC62-E89DF43DC774}" type="pres">
      <dgm:prSet presAssocID="{47EDDA0A-C31A-4953-A315-DD9E1B0EC249}" presName="composite" presStyleCnt="0"/>
      <dgm:spPr/>
    </dgm:pt>
    <dgm:pt modelId="{381FD298-C7E9-48DD-813D-0A25F9FE0B8B}" type="pres">
      <dgm:prSet presAssocID="{47EDDA0A-C31A-4953-A315-DD9E1B0EC249}" presName="imgShp" presStyleLbl="fgImgPlace1" presStyleIdx="1" presStyleCnt="2" custScaleX="71793" custScaleY="67038" custLinFactY="-12024" custLinFactNeighborX="-3402" custLinFactNeighborY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6CAC29F8-4348-4F81-BB33-34A4215506F9}" type="pres">
      <dgm:prSet presAssocID="{47EDDA0A-C31A-4953-A315-DD9E1B0EC249}" presName="txShp" presStyleLbl="node1" presStyleIdx="1" presStyleCnt="2" custScaleX="142022" custLinFactNeighborX="2715" custLinFactNeighborY="-36018">
        <dgm:presLayoutVars>
          <dgm:bulletEnabled val="1"/>
        </dgm:presLayoutVars>
      </dgm:prSet>
      <dgm:spPr/>
    </dgm:pt>
  </dgm:ptLst>
  <dgm:cxnLst>
    <dgm:cxn modelId="{7CC74922-6775-4B66-B735-D755D9A3F6AD}" type="presOf" srcId="{47EDDA0A-C31A-4953-A315-DD9E1B0EC249}" destId="{6CAC29F8-4348-4F81-BB33-34A4215506F9}" srcOrd="0" destOrd="0" presId="urn:microsoft.com/office/officeart/2005/8/layout/vList3"/>
    <dgm:cxn modelId="{1E92308A-4E8B-4792-B67A-55789976D785}" srcId="{37C5A042-D797-4DB6-BD95-772E7C9266FC}" destId="{47EDDA0A-C31A-4953-A315-DD9E1B0EC249}" srcOrd="1" destOrd="0" parTransId="{354B258A-DE90-40A9-A21C-358D67D56C23}" sibTransId="{38DCD723-79A6-4B56-9985-D68D61DF8DA8}"/>
    <dgm:cxn modelId="{8B23B28A-8371-483C-BB3A-97EEDE869130}" type="presOf" srcId="{46B72CEE-9A2D-4647-B4C9-DA313FD068F3}" destId="{B025FAA7-9326-446C-AA82-FFBA47E2F727}" srcOrd="0" destOrd="0" presId="urn:microsoft.com/office/officeart/2005/8/layout/vList3"/>
    <dgm:cxn modelId="{CC49DC8F-F29B-49BF-976F-1CA9BD01EE70}" type="presOf" srcId="{37C5A042-D797-4DB6-BD95-772E7C9266FC}" destId="{0F5FD69F-74A1-4BDA-8A33-16249B521D18}" srcOrd="0" destOrd="0" presId="urn:microsoft.com/office/officeart/2005/8/layout/vList3"/>
    <dgm:cxn modelId="{FDAA3BD2-45EB-4537-9278-F8F85409C941}" srcId="{37C5A042-D797-4DB6-BD95-772E7C9266FC}" destId="{46B72CEE-9A2D-4647-B4C9-DA313FD068F3}" srcOrd="0" destOrd="0" parTransId="{D84E7884-1D39-485F-9490-448725F74A3B}" sibTransId="{AE46B5B0-E0CD-4C31-B9B4-0265A4FC3795}"/>
    <dgm:cxn modelId="{B4F46600-5494-4370-97FF-E536D7CE64B8}" type="presParOf" srcId="{0F5FD69F-74A1-4BDA-8A33-16249B521D18}" destId="{164D6C6A-C474-48B0-8E53-3DC165ADCC46}" srcOrd="0" destOrd="0" presId="urn:microsoft.com/office/officeart/2005/8/layout/vList3"/>
    <dgm:cxn modelId="{7A0DA84E-9ED9-4DF7-8FBF-F4A88D32C62F}" type="presParOf" srcId="{164D6C6A-C474-48B0-8E53-3DC165ADCC46}" destId="{AF08D315-F5F7-468C-9F1A-604CEC4C9CD4}" srcOrd="0" destOrd="0" presId="urn:microsoft.com/office/officeart/2005/8/layout/vList3"/>
    <dgm:cxn modelId="{6DC881B0-4ADD-423D-92C7-E9261B52D692}" type="presParOf" srcId="{164D6C6A-C474-48B0-8E53-3DC165ADCC46}" destId="{B025FAA7-9326-446C-AA82-FFBA47E2F727}" srcOrd="1" destOrd="0" presId="urn:microsoft.com/office/officeart/2005/8/layout/vList3"/>
    <dgm:cxn modelId="{A002BD98-B5B2-4CCB-B95F-875BBD4C4102}" type="presParOf" srcId="{0F5FD69F-74A1-4BDA-8A33-16249B521D18}" destId="{31C6BC3F-0308-47FD-A624-922F743C8284}" srcOrd="1" destOrd="0" presId="urn:microsoft.com/office/officeart/2005/8/layout/vList3"/>
    <dgm:cxn modelId="{C4E812E6-E49B-4AD7-81F3-634FE44FA2DB}" type="presParOf" srcId="{0F5FD69F-74A1-4BDA-8A33-16249B521D18}" destId="{DAF51AB0-3640-497E-AC62-E89DF43DC774}" srcOrd="2" destOrd="0" presId="urn:microsoft.com/office/officeart/2005/8/layout/vList3"/>
    <dgm:cxn modelId="{D16EAEC3-3C9A-42A7-A5BC-111022E98855}" type="presParOf" srcId="{DAF51AB0-3640-497E-AC62-E89DF43DC774}" destId="{381FD298-C7E9-48DD-813D-0A25F9FE0B8B}" srcOrd="0" destOrd="0" presId="urn:microsoft.com/office/officeart/2005/8/layout/vList3"/>
    <dgm:cxn modelId="{F3A5D0D9-8EA3-4551-828E-19094B21A1B7}" type="presParOf" srcId="{DAF51AB0-3640-497E-AC62-E89DF43DC774}" destId="{6CAC29F8-4348-4F81-BB33-34A4215506F9}" srcOrd="1" destOrd="0" presId="urn:microsoft.com/office/officeart/2005/8/layout/vLis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5E8F6-5635-44A0-B3D9-C03B99E99F29}">
      <dsp:nvSpPr>
        <dsp:cNvPr id="0" name=""/>
        <dsp:cNvSpPr/>
      </dsp:nvSpPr>
      <dsp:spPr>
        <a:xfrm>
          <a:off x="0" y="573"/>
          <a:ext cx="844408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287876-D8AC-4F8A-974F-E7076B771947}">
      <dsp:nvSpPr>
        <dsp:cNvPr id="0" name=""/>
        <dsp:cNvSpPr/>
      </dsp:nvSpPr>
      <dsp:spPr>
        <a:xfrm>
          <a:off x="0" y="573"/>
          <a:ext cx="8444089" cy="469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Welcome and Opening Remarks……………………………………….City of Revere</a:t>
          </a:r>
        </a:p>
      </dsp:txBody>
      <dsp:txXfrm>
        <a:off x="0" y="573"/>
        <a:ext cx="8444089" cy="469418"/>
      </dsp:txXfrm>
    </dsp:sp>
    <dsp:sp modelId="{B149EF15-97D7-4225-83F3-CD20446E941D}">
      <dsp:nvSpPr>
        <dsp:cNvPr id="0" name=""/>
        <dsp:cNvSpPr/>
      </dsp:nvSpPr>
      <dsp:spPr>
        <a:xfrm>
          <a:off x="0" y="469992"/>
          <a:ext cx="844408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444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444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444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444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1D189-FA7E-47C7-9C02-F8FD5306A035}">
      <dsp:nvSpPr>
        <dsp:cNvPr id="0" name=""/>
        <dsp:cNvSpPr/>
      </dsp:nvSpPr>
      <dsp:spPr>
        <a:xfrm>
          <a:off x="0" y="469992"/>
          <a:ext cx="8444089" cy="469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Why is Hazard Mitigation Important?...................................................AECOM</a:t>
          </a:r>
        </a:p>
      </dsp:txBody>
      <dsp:txXfrm>
        <a:off x="0" y="469992"/>
        <a:ext cx="8444089" cy="469418"/>
      </dsp:txXfrm>
    </dsp:sp>
    <dsp:sp modelId="{0DCACEE5-A984-4CC4-97F8-262FFAC75A9F}">
      <dsp:nvSpPr>
        <dsp:cNvPr id="0" name=""/>
        <dsp:cNvSpPr/>
      </dsp:nvSpPr>
      <dsp:spPr>
        <a:xfrm>
          <a:off x="0" y="939411"/>
          <a:ext cx="844408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889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8889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889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8889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09FB4-07C0-4A4E-866D-BA66782BA086}">
      <dsp:nvSpPr>
        <dsp:cNvPr id="0" name=""/>
        <dsp:cNvSpPr/>
      </dsp:nvSpPr>
      <dsp:spPr>
        <a:xfrm>
          <a:off x="0" y="939411"/>
          <a:ext cx="8444089" cy="469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Mitigation Planning and Plan Updates….……………….…………………….AECOM</a:t>
          </a:r>
        </a:p>
      </dsp:txBody>
      <dsp:txXfrm>
        <a:off x="0" y="939411"/>
        <a:ext cx="8444089" cy="469418"/>
      </dsp:txXfrm>
    </dsp:sp>
    <dsp:sp modelId="{A5391DDC-4590-4CE4-824A-B596FFC50998}">
      <dsp:nvSpPr>
        <dsp:cNvPr id="0" name=""/>
        <dsp:cNvSpPr/>
      </dsp:nvSpPr>
      <dsp:spPr>
        <a:xfrm>
          <a:off x="0" y="1408830"/>
          <a:ext cx="844408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6BA369-FB8F-4010-8B6F-E0A44AFE4A76}">
      <dsp:nvSpPr>
        <dsp:cNvPr id="0" name=""/>
        <dsp:cNvSpPr/>
      </dsp:nvSpPr>
      <dsp:spPr>
        <a:xfrm>
          <a:off x="0" y="1408830"/>
          <a:ext cx="8444089" cy="469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Project Timeline…………………………..………………………………………...AECOM</a:t>
          </a:r>
        </a:p>
      </dsp:txBody>
      <dsp:txXfrm>
        <a:off x="0" y="1408830"/>
        <a:ext cx="8444089" cy="469418"/>
      </dsp:txXfrm>
    </dsp:sp>
    <dsp:sp modelId="{40474BA2-FB32-43AA-AC54-DCBC10A511AD}">
      <dsp:nvSpPr>
        <dsp:cNvPr id="0" name=""/>
        <dsp:cNvSpPr/>
      </dsp:nvSpPr>
      <dsp:spPr>
        <a:xfrm>
          <a:off x="0" y="1878249"/>
          <a:ext cx="844408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7778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7778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7778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7778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10E6D1-5F04-4D9A-89E1-1B747883FD6A}">
      <dsp:nvSpPr>
        <dsp:cNvPr id="0" name=""/>
        <dsp:cNvSpPr/>
      </dsp:nvSpPr>
      <dsp:spPr>
        <a:xfrm>
          <a:off x="0" y="1878249"/>
          <a:ext cx="8444089" cy="469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Participation Requirements……………………..…….…………………….…..AECOM</a:t>
          </a:r>
        </a:p>
      </dsp:txBody>
      <dsp:txXfrm>
        <a:off x="0" y="1878249"/>
        <a:ext cx="8444089" cy="469418"/>
      </dsp:txXfrm>
    </dsp:sp>
    <dsp:sp modelId="{9712C63D-8420-45ED-BEA9-B9417E73DF27}">
      <dsp:nvSpPr>
        <dsp:cNvPr id="0" name=""/>
        <dsp:cNvSpPr/>
      </dsp:nvSpPr>
      <dsp:spPr>
        <a:xfrm>
          <a:off x="0" y="2347667"/>
          <a:ext cx="844408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222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2222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222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2222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805AC8-8C1F-4316-8215-3960D9CB4EE2}">
      <dsp:nvSpPr>
        <dsp:cNvPr id="0" name=""/>
        <dsp:cNvSpPr/>
      </dsp:nvSpPr>
      <dsp:spPr>
        <a:xfrm>
          <a:off x="0" y="2347667"/>
          <a:ext cx="8444089" cy="469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Stakeholder </a:t>
          </a:r>
          <a:r>
            <a:rPr lang="en-US" sz="1700" b="1" kern="1200"/>
            <a:t>Engagement……………...…………..…..…………………….…..AECOM</a:t>
          </a:r>
          <a:endParaRPr lang="en-US" sz="1700" b="1" kern="1200" dirty="0"/>
        </a:p>
      </dsp:txBody>
      <dsp:txXfrm>
        <a:off x="0" y="2347667"/>
        <a:ext cx="8444089" cy="469418"/>
      </dsp:txXfrm>
    </dsp:sp>
    <dsp:sp modelId="{0FDAF02F-CCCC-4F26-97C5-0A926947AFBE}">
      <dsp:nvSpPr>
        <dsp:cNvPr id="0" name=""/>
        <dsp:cNvSpPr/>
      </dsp:nvSpPr>
      <dsp:spPr>
        <a:xfrm>
          <a:off x="0" y="2817086"/>
          <a:ext cx="844408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434B3-31E4-4CE2-86B5-EE7EC7FB1214}">
      <dsp:nvSpPr>
        <dsp:cNvPr id="0" name=""/>
        <dsp:cNvSpPr/>
      </dsp:nvSpPr>
      <dsp:spPr>
        <a:xfrm>
          <a:off x="0" y="2817086"/>
          <a:ext cx="8444089" cy="469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2021 Revere Hazard Mitigation Plan Update………………………............AECOM</a:t>
          </a:r>
        </a:p>
      </dsp:txBody>
      <dsp:txXfrm>
        <a:off x="0" y="2817086"/>
        <a:ext cx="8444089" cy="469418"/>
      </dsp:txXfrm>
    </dsp:sp>
    <dsp:sp modelId="{F7AEA757-0AA9-4C56-87A2-E01D50D96BBE}">
      <dsp:nvSpPr>
        <dsp:cNvPr id="0" name=""/>
        <dsp:cNvSpPr/>
      </dsp:nvSpPr>
      <dsp:spPr>
        <a:xfrm>
          <a:off x="0" y="3286505"/>
          <a:ext cx="844408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1111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1111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1111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1111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884E4B-755C-4B00-88E5-8A22FF4738A8}">
      <dsp:nvSpPr>
        <dsp:cNvPr id="0" name=""/>
        <dsp:cNvSpPr/>
      </dsp:nvSpPr>
      <dsp:spPr>
        <a:xfrm>
          <a:off x="0" y="3286505"/>
          <a:ext cx="8444089" cy="469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General Discussion/Q&amp;A………………………………………………...City of Revere</a:t>
          </a:r>
        </a:p>
      </dsp:txBody>
      <dsp:txXfrm>
        <a:off x="0" y="3286505"/>
        <a:ext cx="8444089" cy="469418"/>
      </dsp:txXfrm>
    </dsp:sp>
    <dsp:sp modelId="{BFB9A986-82C1-4390-942F-6FA1B72146CA}">
      <dsp:nvSpPr>
        <dsp:cNvPr id="0" name=""/>
        <dsp:cNvSpPr/>
      </dsp:nvSpPr>
      <dsp:spPr>
        <a:xfrm>
          <a:off x="0" y="3755924"/>
          <a:ext cx="844408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5556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5556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5556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5556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64CD4C-B827-415D-879A-F9341625CAF3}">
      <dsp:nvSpPr>
        <dsp:cNvPr id="0" name=""/>
        <dsp:cNvSpPr/>
      </dsp:nvSpPr>
      <dsp:spPr>
        <a:xfrm>
          <a:off x="0" y="3755924"/>
          <a:ext cx="8444089" cy="469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Wrap-up…..………………………………………………..…………..……City of Revere</a:t>
          </a:r>
        </a:p>
      </dsp:txBody>
      <dsp:txXfrm>
        <a:off x="0" y="3755924"/>
        <a:ext cx="8444089" cy="469418"/>
      </dsp:txXfrm>
    </dsp:sp>
    <dsp:sp modelId="{A84F6B07-5825-4E6E-800E-B1B96E182EAD}">
      <dsp:nvSpPr>
        <dsp:cNvPr id="0" name=""/>
        <dsp:cNvSpPr/>
      </dsp:nvSpPr>
      <dsp:spPr>
        <a:xfrm>
          <a:off x="0" y="4225343"/>
          <a:ext cx="8444089" cy="0"/>
        </a:xfrm>
        <a:prstGeom prst="lin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3B9C60-A276-4322-BE3F-BB78FB57D1D4}">
      <dsp:nvSpPr>
        <dsp:cNvPr id="0" name=""/>
        <dsp:cNvSpPr/>
      </dsp:nvSpPr>
      <dsp:spPr>
        <a:xfrm>
          <a:off x="0" y="4225343"/>
          <a:ext cx="8444089" cy="469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Adjourn</a:t>
          </a:r>
        </a:p>
      </dsp:txBody>
      <dsp:txXfrm>
        <a:off x="0" y="4225343"/>
        <a:ext cx="8444089" cy="469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5FAA7-9326-446C-AA82-FFBA47E2F727}">
      <dsp:nvSpPr>
        <dsp:cNvPr id="0" name=""/>
        <dsp:cNvSpPr/>
      </dsp:nvSpPr>
      <dsp:spPr>
        <a:xfrm rot="10800000">
          <a:off x="725220" y="112477"/>
          <a:ext cx="8418751" cy="2052131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4933" tIns="91440" rIns="170688" bIns="91440" numCol="1" spcCol="1270" anchor="ctr" anchorCtr="0">
          <a:noAutofit/>
        </a:bodyPr>
        <a:lstStyle/>
        <a:p>
          <a:pPr marL="1257300" lvl="2" indent="-342900" algn="l" defTabSz="10668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None/>
            <a:defRPr/>
          </a:pPr>
          <a:r>
            <a:rPr lang="en-US" sz="2400" kern="1200" dirty="0">
              <a:solidFill>
                <a:srgbClr val="1A3468"/>
              </a:solidFill>
              <a:latin typeface="Futura Lt BT" pitchFamily="34" charset="0"/>
              <a:ea typeface="+mn-ea"/>
              <a:cs typeface="+mn-cs"/>
            </a:rPr>
            <a:t> . </a:t>
          </a:r>
        </a:p>
      </dsp:txBody>
      <dsp:txXfrm rot="10800000">
        <a:off x="1238253" y="112477"/>
        <a:ext cx="7905718" cy="2052131"/>
      </dsp:txXfrm>
    </dsp:sp>
    <dsp:sp modelId="{AF08D315-F5F7-468C-9F1A-604CEC4C9CD4}">
      <dsp:nvSpPr>
        <dsp:cNvPr id="0" name=""/>
        <dsp:cNvSpPr/>
      </dsp:nvSpPr>
      <dsp:spPr>
        <a:xfrm>
          <a:off x="703861" y="3259544"/>
          <a:ext cx="1473286" cy="14414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CAC29F8-4348-4F81-BB33-34A4215506F9}">
      <dsp:nvSpPr>
        <dsp:cNvPr id="0" name=""/>
        <dsp:cNvSpPr/>
      </dsp:nvSpPr>
      <dsp:spPr>
        <a:xfrm rot="10800000">
          <a:off x="419084" y="1928444"/>
          <a:ext cx="8636016" cy="2052131"/>
        </a:xfrm>
        <a:prstGeom prst="homePlat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4933" tIns="91440" rIns="170688" bIns="91440" numCol="1" spcCol="1270" anchor="ctr" anchorCtr="0">
          <a:noAutofit/>
        </a:bodyPr>
        <a:lstStyle/>
        <a:p>
          <a:pPr marL="1257300" lvl="2" indent="-279400" algn="l" defTabSz="10668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None/>
            <a:defRPr/>
          </a:pPr>
          <a:endParaRPr lang="en-US" sz="2400" kern="1200" dirty="0">
            <a:solidFill>
              <a:schemeClr val="tx1"/>
            </a:solidFill>
            <a:latin typeface="Futura Lt BT" pitchFamily="34" charset="0"/>
            <a:ea typeface="+mn-ea"/>
            <a:cs typeface="+mn-cs"/>
          </a:endParaRPr>
        </a:p>
      </dsp:txBody>
      <dsp:txXfrm rot="10800000">
        <a:off x="932117" y="1928444"/>
        <a:ext cx="8122983" cy="2052131"/>
      </dsp:txXfrm>
    </dsp:sp>
    <dsp:sp modelId="{381FD298-C7E9-48DD-813D-0A25F9FE0B8B}">
      <dsp:nvSpPr>
        <dsp:cNvPr id="0" name=""/>
        <dsp:cNvSpPr/>
      </dsp:nvSpPr>
      <dsp:spPr>
        <a:xfrm>
          <a:off x="725163" y="706913"/>
          <a:ext cx="1473286" cy="137570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E5229BCE-BEE2-4F46-81FA-4C043B6087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0760" cy="45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3" tIns="46357" rIns="92713" bIns="46357" numCol="1" anchor="ctr" anchorCtr="0" compatLnSpc="1">
            <a:prstTxWarp prst="textNoShape">
              <a:avLst/>
            </a:prstTxWarp>
          </a:bodyPr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779E7C4C-776A-4AAF-B93B-DE0B691BD2C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744" y="0"/>
            <a:ext cx="3088349" cy="45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3" tIns="46357" rIns="92713" bIns="46357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	 </a:t>
            </a:r>
          </a:p>
        </p:txBody>
      </p:sp>
      <p:sp>
        <p:nvSpPr>
          <p:cNvPr id="316420" name="Rectangle 4">
            <a:extLst>
              <a:ext uri="{FF2B5EF4-FFF2-40B4-BE49-F238E27FC236}">
                <a16:creationId xmlns:a16="http://schemas.microsoft.com/office/drawing/2014/main" id="{F996EC72-F90F-404F-9AF4-7D258A8C642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95305"/>
            <a:ext cx="3010760" cy="52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3" tIns="46357" rIns="92713" bIns="46357" numCol="1" anchor="b" anchorCtr="0" compatLnSpc="1">
            <a:prstTxWarp prst="textNoShape">
              <a:avLst/>
            </a:prstTxWarp>
          </a:bodyPr>
          <a:lstStyle>
            <a:lvl1pPr algn="l">
              <a:defRPr sz="13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6421" name="Rectangle 5">
            <a:extLst>
              <a:ext uri="{FF2B5EF4-FFF2-40B4-BE49-F238E27FC236}">
                <a16:creationId xmlns:a16="http://schemas.microsoft.com/office/drawing/2014/main" id="{70EEA9DD-E9BC-4CF3-8F9B-DD1605F00DD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744" y="8795305"/>
            <a:ext cx="3088349" cy="52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13" tIns="46357" rIns="92713" bIns="4635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0C021B1-685F-46A6-994C-3C4A50716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90B3C57-1A70-4499-B21D-725C2039B4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623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6" tIns="46894" rIns="93786" bIns="46894" numCol="1" anchor="t" anchorCtr="0" compatLnSpc="1">
            <a:prstTxWarp prst="textNoShape">
              <a:avLst/>
            </a:prstTxWarp>
          </a:bodyPr>
          <a:lstStyle>
            <a:lvl1pPr algn="l" defTabSz="93744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1201D4A-53D2-4515-9C51-0A6AC6801D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777" y="0"/>
            <a:ext cx="3036623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6" tIns="46894" rIns="93786" bIns="46894" numCol="1" anchor="t" anchorCtr="0" compatLnSpc="1">
            <a:prstTxWarp prst="textNoShape">
              <a:avLst/>
            </a:prstTxWarp>
          </a:bodyPr>
          <a:lstStyle>
            <a:lvl1pPr algn="r" defTabSz="93744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48C06067-CFC0-499C-8364-18282C7B3E7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49D3A4FF-7210-4820-B10F-AA7DE9130A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591" y="4416098"/>
            <a:ext cx="5145220" cy="418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6" tIns="46894" rIns="93786" bIns="46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F8937481-137A-49E0-B295-38764A5901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8"/>
            <a:ext cx="3036623" cy="4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6" tIns="46894" rIns="93786" bIns="46894" numCol="1" anchor="b" anchorCtr="0" compatLnSpc="1">
            <a:prstTxWarp prst="textNoShape">
              <a:avLst/>
            </a:prstTxWarp>
          </a:bodyPr>
          <a:lstStyle>
            <a:lvl1pPr algn="l" defTabSz="937441">
              <a:defRPr sz="1300" smtClean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9ECEB6BE-57EA-4F40-8FA8-C8A3830C7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777" y="8830658"/>
            <a:ext cx="3036623" cy="4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6" tIns="46894" rIns="93786" bIns="46894" numCol="1" anchor="b" anchorCtr="0" compatLnSpc="1">
            <a:prstTxWarp prst="textNoShape">
              <a:avLst/>
            </a:prstTxWarp>
          </a:bodyPr>
          <a:lstStyle>
            <a:lvl1pPr algn="r" defTabSz="936477">
              <a:defRPr sz="1300">
                <a:latin typeface="Times New Roman" panose="02020603050405020304" pitchFamily="18" charset="0"/>
              </a:defRPr>
            </a:lvl1pPr>
          </a:lstStyle>
          <a:p>
            <a:fld id="{B5E102C2-F145-45BE-8066-48D1E72AB7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EBFF4E83-5F4C-4A1B-9729-6015C76528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48207DB-D21E-47E5-AE42-7A716EFB1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26" tIns="45662" rIns="91326" bIns="45662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>
            <a:extLst>
              <a:ext uri="{FF2B5EF4-FFF2-40B4-BE49-F238E27FC236}">
                <a16:creationId xmlns:a16="http://schemas.microsoft.com/office/drawing/2014/main" id="{935087B8-4744-4575-9B09-D400C8A01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2799BA5C-29E6-457D-909F-3281B9388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831" tIns="45914" rIns="91831" bIns="45914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9CDDBA1-50B8-4EAE-A394-71FBFE570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949" indent="-27967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02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9473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744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7188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632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4076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2520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62F8AA-9DE9-4BFC-92B3-60820FB3CD2D}" type="slidenum">
              <a:rPr lang="en-US" altLang="en-US" sz="130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 dirty="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F3193C3-0A8A-4E37-AC39-33137E511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D83CE90-E88D-4DAA-A7CA-6B7B412BA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787" tIns="44392" rIns="88787" bIns="44392"/>
          <a:lstStyle/>
          <a:p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50A9FD-D27E-4D08-8513-826631ABFF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17485"/>
            <a:ext cx="2937775" cy="4544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Kickoff Meeting - December 10, 2018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9CDDBA1-50B8-4EAE-A394-71FBFE570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949" indent="-27967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02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9473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744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7188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632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4076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2520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62F8AA-9DE9-4BFC-92B3-60820FB3CD2D}" type="slidenum">
              <a:rPr lang="en-US" altLang="en-US" sz="130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 dirty="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F3193C3-0A8A-4E37-AC39-33137E511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D83CE90-E88D-4DAA-A7CA-6B7B412BA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787" tIns="44392" rIns="88787" bIns="44392"/>
          <a:lstStyle/>
          <a:p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50A9FD-D27E-4D08-8513-826631ABFF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17485"/>
            <a:ext cx="2937775" cy="4544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Kickoff Meeting - December 10, 2018</a:t>
            </a:r>
          </a:p>
        </p:txBody>
      </p:sp>
    </p:spTree>
    <p:extLst>
      <p:ext uri="{BB962C8B-B14F-4D97-AF65-F5344CB8AC3E}">
        <p14:creationId xmlns:p14="http://schemas.microsoft.com/office/powerpoint/2010/main" val="4236869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9CDDBA1-50B8-4EAE-A394-71FBFE570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949" indent="-27967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02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9473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744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7188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632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4076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2520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62F8AA-9DE9-4BFC-92B3-60820FB3CD2D}" type="slidenum">
              <a:rPr lang="en-US" altLang="en-US" sz="130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 dirty="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F3193C3-0A8A-4E37-AC39-33137E511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D83CE90-E88D-4DAA-A7CA-6B7B412BA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787" tIns="44392" rIns="88787" bIns="44392"/>
          <a:lstStyle/>
          <a:p>
            <a:pPr marL="160667" indent="-160667">
              <a:buFont typeface="Arial" panose="020B0604020202020204" pitchFamily="34" charset="0"/>
              <a:buChar char="•"/>
            </a:pPr>
            <a:r>
              <a:rPr lang="en-US" altLang="en-US" dirty="0"/>
              <a:t>Included context of climate change to demonstrate the connections between traditional natural hazards analysis and climate change projections.</a:t>
            </a:r>
          </a:p>
          <a:p>
            <a:pPr marL="160667" indent="-160667">
              <a:buFont typeface="Arial" panose="020B0604020202020204" pitchFamily="34" charset="0"/>
              <a:buChar char="•"/>
            </a:pPr>
            <a:r>
              <a:rPr lang="en-US" altLang="en-US" dirty="0"/>
              <a:t>Includes following interactions: Changes in precipitation, sea level rise, rising temperatures, and extreme weather.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50A9FD-D27E-4D08-8513-826631ABFF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17485"/>
            <a:ext cx="2937775" cy="4544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Kickoff Meeting - December 10, 2018</a:t>
            </a:r>
          </a:p>
        </p:txBody>
      </p:sp>
    </p:spTree>
    <p:extLst>
      <p:ext uri="{BB962C8B-B14F-4D97-AF65-F5344CB8AC3E}">
        <p14:creationId xmlns:p14="http://schemas.microsoft.com/office/powerpoint/2010/main" val="3199083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9CDDBA1-50B8-4EAE-A394-71FBFE570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949" indent="-27967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02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9473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744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7188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632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4076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2520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62F8AA-9DE9-4BFC-92B3-60820FB3CD2D}" type="slidenum">
              <a:rPr lang="en-US" altLang="en-US" sz="130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 dirty="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F3193C3-0A8A-4E37-AC39-33137E511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D83CE90-E88D-4DAA-A7CA-6B7B412BA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787" tIns="44392" rIns="88787" bIns="44392"/>
          <a:lstStyle/>
          <a:p>
            <a:r>
              <a:rPr lang="en-US" altLang="en-US" dirty="0"/>
              <a:t>Limited changes to the hazards profiled, organization of hazards has been updated to reflect the context of climate change.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50A9FD-D27E-4D08-8513-826631ABFF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17485"/>
            <a:ext cx="2937775" cy="4544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Kickoff Meeting - December 10, 2018</a:t>
            </a:r>
          </a:p>
        </p:txBody>
      </p:sp>
    </p:spTree>
    <p:extLst>
      <p:ext uri="{BB962C8B-B14F-4D97-AF65-F5344CB8AC3E}">
        <p14:creationId xmlns:p14="http://schemas.microsoft.com/office/powerpoint/2010/main" val="1011917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9CDDBA1-50B8-4EAE-A394-71FBFE570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949" indent="-27967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02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9473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744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7188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632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4076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2520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62F8AA-9DE9-4BFC-92B3-60820FB3CD2D}" type="slidenum">
              <a:rPr lang="en-US" altLang="en-US" sz="130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F3193C3-0A8A-4E37-AC39-33137E511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D83CE90-E88D-4DAA-A7CA-6B7B412BA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787" tIns="44392" rIns="88787" bIns="44392"/>
          <a:lstStyle/>
          <a:p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50A9FD-D27E-4D08-8513-826631ABFF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17485"/>
            <a:ext cx="2937775" cy="4544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Kickoff Meeting - December 10, 2018</a:t>
            </a:r>
          </a:p>
        </p:txBody>
      </p:sp>
    </p:spTree>
    <p:extLst>
      <p:ext uri="{BB962C8B-B14F-4D97-AF65-F5344CB8AC3E}">
        <p14:creationId xmlns:p14="http://schemas.microsoft.com/office/powerpoint/2010/main" val="4172418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9CDDBA1-50B8-4EAE-A394-71FBFE570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949" indent="-27967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02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9473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744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7188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632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4076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2520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62F8AA-9DE9-4BFC-92B3-60820FB3CD2D}" type="slidenum">
              <a:rPr lang="en-US" altLang="en-US" sz="130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F3193C3-0A8A-4E37-AC39-33137E511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D83CE90-E88D-4DAA-A7CA-6B7B412BA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787" tIns="44392" rIns="88787" bIns="44392"/>
          <a:lstStyle/>
          <a:p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50A9FD-D27E-4D08-8513-826631ABFF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17485"/>
            <a:ext cx="2937775" cy="4544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Kickoff Meeting - December 10, 2018</a:t>
            </a:r>
          </a:p>
        </p:txBody>
      </p:sp>
    </p:spTree>
    <p:extLst>
      <p:ext uri="{BB962C8B-B14F-4D97-AF65-F5344CB8AC3E}">
        <p14:creationId xmlns:p14="http://schemas.microsoft.com/office/powerpoint/2010/main" val="1115399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9CDDBA1-50B8-4EAE-A394-71FBFE570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949" indent="-27967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02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9473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744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7188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632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4076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2520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62F8AA-9DE9-4BFC-92B3-60820FB3CD2D}" type="slidenum">
              <a:rPr lang="en-US" altLang="en-US" sz="130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F3193C3-0A8A-4E37-AC39-33137E511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D83CE90-E88D-4DAA-A7CA-6B7B412BA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787" tIns="44392" rIns="88787" bIns="44392"/>
          <a:lstStyle/>
          <a:p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50A9FD-D27E-4D08-8513-826631ABFF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17485"/>
            <a:ext cx="2937775" cy="4544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Kickoff Meeting - December 10, 2018</a:t>
            </a:r>
          </a:p>
        </p:txBody>
      </p:sp>
    </p:spTree>
    <p:extLst>
      <p:ext uri="{BB962C8B-B14F-4D97-AF65-F5344CB8AC3E}">
        <p14:creationId xmlns:p14="http://schemas.microsoft.com/office/powerpoint/2010/main" val="2146842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9CDDBA1-50B8-4EAE-A394-71FBFE570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949" indent="-27967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02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9473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744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7188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632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4076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2520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62F8AA-9DE9-4BFC-92B3-60820FB3CD2D}" type="slidenum">
              <a:rPr lang="en-US" altLang="en-US" sz="130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F3193C3-0A8A-4E37-AC39-33137E511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D83CE90-E88D-4DAA-A7CA-6B7B412BA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787" tIns="44392" rIns="88787" bIns="44392"/>
          <a:lstStyle/>
          <a:p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50A9FD-D27E-4D08-8513-826631ABFF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17485"/>
            <a:ext cx="2937775" cy="4544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Kickoff Meeting - December 10, 2018</a:t>
            </a:r>
          </a:p>
        </p:txBody>
      </p:sp>
    </p:spTree>
    <p:extLst>
      <p:ext uri="{BB962C8B-B14F-4D97-AF65-F5344CB8AC3E}">
        <p14:creationId xmlns:p14="http://schemas.microsoft.com/office/powerpoint/2010/main" val="3491915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9CDDBA1-50B8-4EAE-A394-71FBFE570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949" indent="-27967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02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9473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744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7188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632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4076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2520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62F8AA-9DE9-4BFC-92B3-60820FB3CD2D}" type="slidenum">
              <a:rPr lang="en-US" altLang="en-US" sz="1300"/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 dirty="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F3193C3-0A8A-4E37-AC39-33137E511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D83CE90-E88D-4DAA-A7CA-6B7B412BA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787" tIns="44392" rIns="88787" bIns="44392"/>
          <a:lstStyle/>
          <a:p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50A9FD-D27E-4D08-8513-826631ABFF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17485"/>
            <a:ext cx="2937775" cy="4544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Kickoff Meeting - December 10, 2018</a:t>
            </a:r>
          </a:p>
        </p:txBody>
      </p:sp>
    </p:spTree>
    <p:extLst>
      <p:ext uri="{BB962C8B-B14F-4D97-AF65-F5344CB8AC3E}">
        <p14:creationId xmlns:p14="http://schemas.microsoft.com/office/powerpoint/2010/main" val="143112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DBAB6A9A-AEAB-4A06-8668-97911A37B0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139DAB7B-E9F8-4C0B-8456-62F06E53C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9CDDBA1-50B8-4EAE-A394-71FBFE570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949" indent="-27967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02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9473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744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7188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632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4076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2520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62F8AA-9DE9-4BFC-92B3-60820FB3CD2D}" type="slidenum">
              <a:rPr lang="en-US" altLang="en-US" sz="1300"/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 dirty="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F3193C3-0A8A-4E37-AC39-33137E511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D83CE90-E88D-4DAA-A7CA-6B7B412BA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787" tIns="44392" rIns="88787" bIns="44392"/>
          <a:lstStyle/>
          <a:p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50A9FD-D27E-4D08-8513-826631ABFF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17485"/>
            <a:ext cx="2937775" cy="4544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Kickoff Meeting - December 10, 2018</a:t>
            </a:r>
          </a:p>
        </p:txBody>
      </p:sp>
    </p:spTree>
    <p:extLst>
      <p:ext uri="{BB962C8B-B14F-4D97-AF65-F5344CB8AC3E}">
        <p14:creationId xmlns:p14="http://schemas.microsoft.com/office/powerpoint/2010/main" val="3915378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9CDDBA1-50B8-4EAE-A394-71FBFE570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949" indent="-27967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02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9473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744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7188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632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4076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2520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62F8AA-9DE9-4BFC-92B3-60820FB3CD2D}" type="slidenum">
              <a:rPr lang="en-US" altLang="en-US" sz="1300"/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 dirty="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F3193C3-0A8A-4E37-AC39-33137E511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D83CE90-E88D-4DAA-A7CA-6B7B412BA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787" tIns="44392" rIns="88787" bIns="44392"/>
          <a:lstStyle/>
          <a:p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50A9FD-D27E-4D08-8513-826631ABFF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17485"/>
            <a:ext cx="2937775" cy="4544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Kickoff Meeting - December 10, 2018</a:t>
            </a:r>
          </a:p>
        </p:txBody>
      </p:sp>
    </p:spTree>
    <p:extLst>
      <p:ext uri="{BB962C8B-B14F-4D97-AF65-F5344CB8AC3E}">
        <p14:creationId xmlns:p14="http://schemas.microsoft.com/office/powerpoint/2010/main" val="1236362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DF3957F1-5064-4823-A299-A54AC8A46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949" indent="-27967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02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9473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744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7188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632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4076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2520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C185CC-3B5E-41B1-AFE7-FEC635569AA4}" type="slidenum">
              <a:rPr lang="en-US" altLang="en-US" sz="130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BD3812FA-7C24-4823-8FE6-22B96BD986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15F81B46-7F4C-4335-8B89-82498ACC4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798" tIns="44398" rIns="88798" bIns="44398"/>
          <a:lstStyle/>
          <a:p>
            <a:pPr eaLnBrk="1" hangingPunct="1"/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C7018F-9278-4DAA-9397-2EAF4FC1B1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17485"/>
            <a:ext cx="2937775" cy="4544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Kickoff Meeting - December 10, 2018</a:t>
            </a:r>
          </a:p>
        </p:txBody>
      </p:sp>
    </p:spTree>
    <p:extLst>
      <p:ext uri="{BB962C8B-B14F-4D97-AF65-F5344CB8AC3E}">
        <p14:creationId xmlns:p14="http://schemas.microsoft.com/office/powerpoint/2010/main" val="138602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DF3957F1-5064-4823-A299-A54AC8A46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949" indent="-27967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02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9473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744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7188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632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4076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2520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C185CC-3B5E-41B1-AFE7-FEC635569AA4}" type="slidenum">
              <a:rPr lang="en-US" altLang="en-US" sz="1300"/>
              <a:pPr eaLnBrk="1" hangingPunct="1"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BD3812FA-7C24-4823-8FE6-22B96BD986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15F81B46-7F4C-4335-8B89-82498ACC4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798" tIns="44398" rIns="88798" bIns="44398"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C7018F-9278-4DAA-9397-2EAF4FC1B1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17485"/>
            <a:ext cx="2937775" cy="4544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Kickoff Meeting - December 10, 2018</a:t>
            </a:r>
          </a:p>
        </p:txBody>
      </p:sp>
    </p:spTree>
    <p:extLst>
      <p:ext uri="{BB962C8B-B14F-4D97-AF65-F5344CB8AC3E}">
        <p14:creationId xmlns:p14="http://schemas.microsoft.com/office/powerpoint/2010/main" val="13606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DF3957F1-5064-4823-A299-A54AC8A46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949" indent="-27967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02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9473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744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7188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632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4076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2520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C185CC-3B5E-41B1-AFE7-FEC635569AA4}" type="slidenum">
              <a:rPr lang="en-US" altLang="en-US" sz="1300"/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BD3812FA-7C24-4823-8FE6-22B96BD986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15F81B46-7F4C-4335-8B89-82498ACC4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798" tIns="44398" rIns="88798" bIns="44398"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C7018F-9278-4DAA-9397-2EAF4FC1B1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17485"/>
            <a:ext cx="2937775" cy="4544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Kickoff Meeting - December 10, 2018</a:t>
            </a:r>
          </a:p>
        </p:txBody>
      </p:sp>
    </p:spTree>
    <p:extLst>
      <p:ext uri="{BB962C8B-B14F-4D97-AF65-F5344CB8AC3E}">
        <p14:creationId xmlns:p14="http://schemas.microsoft.com/office/powerpoint/2010/main" val="305635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DF3957F1-5064-4823-A299-A54AC8A46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949" indent="-27967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02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9473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744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7188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632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4076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2520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C185CC-3B5E-41B1-AFE7-FEC635569AA4}" type="slidenum">
              <a:rPr lang="en-US" altLang="en-US" sz="1300"/>
              <a:pPr eaLnBrk="1" hangingPunct="1"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BD3812FA-7C24-4823-8FE6-22B96BD986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15F81B46-7F4C-4335-8B89-82498ACC4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798" tIns="44398" rIns="88798" bIns="44398"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C7018F-9278-4DAA-9397-2EAF4FC1B1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17485"/>
            <a:ext cx="2937775" cy="4544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Kickoff Meeting - December 10, 2018</a:t>
            </a:r>
          </a:p>
        </p:txBody>
      </p:sp>
    </p:spTree>
    <p:extLst>
      <p:ext uri="{BB962C8B-B14F-4D97-AF65-F5344CB8AC3E}">
        <p14:creationId xmlns:p14="http://schemas.microsoft.com/office/powerpoint/2010/main" val="3630981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DF3957F1-5064-4823-A299-A54AC8A46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8949" indent="-27967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0202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9473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744" indent="-223148" defTabSz="9059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47188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75632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4076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2520" indent="-223148" defTabSz="9059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C185CC-3B5E-41B1-AFE7-FEC635569AA4}" type="slidenum">
              <a:rPr lang="en-US" altLang="en-US" sz="1300"/>
              <a:pPr eaLnBrk="1" hangingPunct="1"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BD3812FA-7C24-4823-8FE6-22B96BD986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15F81B46-7F4C-4335-8B89-82498ACC4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798" tIns="44398" rIns="88798" bIns="44398"/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C7018F-9278-4DAA-9397-2EAF4FC1B1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17485"/>
            <a:ext cx="2937775" cy="45449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Kickoff Meeting - December 10, 2018</a:t>
            </a:r>
          </a:p>
        </p:txBody>
      </p:sp>
    </p:spTree>
    <p:extLst>
      <p:ext uri="{BB962C8B-B14F-4D97-AF65-F5344CB8AC3E}">
        <p14:creationId xmlns:p14="http://schemas.microsoft.com/office/powerpoint/2010/main" val="2826711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>
            <a:extLst>
              <a:ext uri="{FF2B5EF4-FFF2-40B4-BE49-F238E27FC236}">
                <a16:creationId xmlns:a16="http://schemas.microsoft.com/office/drawing/2014/main" id="{7EE4E778-CC33-4A2A-9B32-72FE3BCDB9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218E971D-7D81-4F89-ACA1-DBB58B889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26" tIns="45662" rIns="91326" bIns="45662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8761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>
            <a:extLst>
              <a:ext uri="{FF2B5EF4-FFF2-40B4-BE49-F238E27FC236}">
                <a16:creationId xmlns:a16="http://schemas.microsoft.com/office/drawing/2014/main" id="{DD03D42F-5828-4F52-AC1A-19361D426F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428056C6-93B6-45D1-B1B4-57BCF6425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26" tIns="45662" rIns="91326" bIns="45662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>
            <a:extLst>
              <a:ext uri="{FF2B5EF4-FFF2-40B4-BE49-F238E27FC236}">
                <a16:creationId xmlns:a16="http://schemas.microsoft.com/office/drawing/2014/main" id="{483125F2-5534-4095-AD8B-E32004434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139D7E37-5E71-4D24-BE51-482199542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26" tIns="45662" rIns="91326" bIns="45662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69BA086A-7075-4D6B-9262-1F266D5DB8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54512F7A-3808-4018-89DC-01C80B0DF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65261" indent="-16526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>
            <a:extLst>
              <a:ext uri="{FF2B5EF4-FFF2-40B4-BE49-F238E27FC236}">
                <a16:creationId xmlns:a16="http://schemas.microsoft.com/office/drawing/2014/main" id="{BF2E590F-EC17-481D-9602-6E08E576D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987A4368-54DE-41C9-A8E8-B061FC044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831" tIns="45914" rIns="91831" bIns="45914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5F3193C3-0A8A-4E37-AC39-33137E511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D83CE90-E88D-4DAA-A7CA-6B7B412BA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26" tIns="45662" rIns="91326" bIns="45662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>
            <a:extLst>
              <a:ext uri="{FF2B5EF4-FFF2-40B4-BE49-F238E27FC236}">
                <a16:creationId xmlns:a16="http://schemas.microsoft.com/office/drawing/2014/main" id="{BD3812FA-7C24-4823-8FE6-22B96BD986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15F81B46-7F4C-4335-8B89-82498ACC4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37" tIns="45668" rIns="91337" bIns="4566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>
            <a:extLst>
              <a:ext uri="{FF2B5EF4-FFF2-40B4-BE49-F238E27FC236}">
                <a16:creationId xmlns:a16="http://schemas.microsoft.com/office/drawing/2014/main" id="{76581D22-0D3B-42E4-8434-A24E0D2077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B9A4B769-894D-4F1C-8285-26CF444EA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654" tIns="44326" rIns="88654" bIns="44326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>
            <a:extLst>
              <a:ext uri="{FF2B5EF4-FFF2-40B4-BE49-F238E27FC236}">
                <a16:creationId xmlns:a16="http://schemas.microsoft.com/office/drawing/2014/main" id="{8BBF1829-21ED-4004-9DA3-342DC9260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F01B959A-53F5-4251-A95B-4A57141A1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177" tIns="44088" rIns="88177" bIns="44088"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7AF630-3A28-4033-BC77-2E3EBA259A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B1EBBA-D786-4FAD-A410-6A844F205C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24AD54-3F73-4F12-8518-04C389454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68A63-E08B-4FDB-856D-1DDA015FF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3214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2899F-1D21-467E-839A-11161EBD2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798409-2197-465B-AA89-6971D3E0C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7DBE50-AEFC-45C4-BF5B-F74D2C263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E0346-EEA1-4533-9C92-B6DFF294A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69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74650"/>
            <a:ext cx="1847850" cy="5721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74650"/>
            <a:ext cx="5391150" cy="5721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55AA90-104E-4C41-B1F7-B559BF01E3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82D4BD-271E-45FD-AD41-B8BB9BD6A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F03022-A2DD-4214-A434-3F9466F40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D1FE97-EC3C-4FEC-954C-7DEBE71269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3586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74650"/>
            <a:ext cx="7010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36195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195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835402-BDC6-459D-87B5-7E93BE608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74009C-60F7-42B4-9255-A47F54958D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6A58B0-0114-4909-89CC-492006790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7340B-A2D0-4D5A-B79F-1B32632CCB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4566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74650"/>
            <a:ext cx="7010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36195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195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195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4AE0FA3-7157-44EB-8F5A-D8394BAAA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107B9E1-7D25-427D-A608-9E710B07E0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64A3F50-F0D8-4EF3-BEE2-B45F8363BE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C4E7C-B082-41E9-AA21-27ECA7113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831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43000" y="374650"/>
            <a:ext cx="7391400" cy="572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458490-F13E-4157-BEAE-9A93BB78B7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29F0D6-4A3A-4677-861A-4CE7F8FC7D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8769E9-B617-4E11-A84E-0EAD9C0C3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814FD-00DE-46D7-86D7-8D7059A46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8817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042F47-305F-45A4-9009-6293C7EA3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4980EA-730F-4F74-AAF7-CBC9ADDFE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7C42FE-7A5C-46C3-B65C-F6219E101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39438-938C-4D62-A1F5-597F4C3EA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740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452792-70D2-4F1C-BD08-A63501320C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31F1E2-485D-4E82-8637-1FBF3E6EB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9A44CF-6B9D-4328-AA30-875C0EDA2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2976E-2E83-47C2-9EB6-42DFBC4DC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3960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44128F-3256-4E98-9D47-796D559F53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85509F-36BE-40C1-890C-18A1588C0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67BD1F-357F-4139-BDD4-DAC5647C2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BB5EE-FCD7-40AD-8BE4-31925D306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1970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963536-FE57-4F9E-931F-AF502FCB7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3EA31C-7117-461D-A165-3000FB20A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269FE9-EAF3-42DA-B7E0-8F03F7E04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06E30-DF53-442E-AFB2-BEF7E7217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7730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06A9D2-6356-4824-B034-C3139110CB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8CC811-D701-4754-BC11-6935ABE65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E5254B-F6A6-4955-BED3-0839735B4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74120-D79E-436E-9347-73D8C3CA3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8083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48D62D-0ED3-4B1A-B147-44703FF00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CBABB3-1EF7-46DE-AA5F-74488098B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7BEA9D-7D71-4E68-BC95-605A979E9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3B106-F015-4373-BFFE-5C77DBEB9D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1585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38BEF-A28B-4E0B-93AD-A6C4864BD3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63B43B-E17C-47AD-9A49-853F39DDC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C5D129-2F8E-4FA2-8F8C-8149C92E8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F47ED-5562-45B1-99D5-B7716524D8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0547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D92159-9B0E-4BD6-8AAC-37803C9014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80B841-9246-412D-9E3C-84AE5D658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91DFD-35A3-4FF3-A7D6-7D7648BC31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4E548-6692-4717-A956-A1506A545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5073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B192F"/>
            </a:gs>
            <a:gs pos="87000">
              <a:srgbClr val="193665"/>
            </a:gs>
            <a:gs pos="100000">
              <a:srgbClr val="1C3D7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7D9015-17E3-4C3E-85DF-EEA3F9605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7465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534CB8-71C1-4D27-963C-7B3DFF7B0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391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628" name="Rectangle 4">
            <a:extLst>
              <a:ext uri="{FF2B5EF4-FFF2-40B4-BE49-F238E27FC236}">
                <a16:creationId xmlns:a16="http://schemas.microsoft.com/office/drawing/2014/main" id="{E8AB4E61-A420-4553-AC82-80F73C8C48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29" name="Rectangle 5">
            <a:extLst>
              <a:ext uri="{FF2B5EF4-FFF2-40B4-BE49-F238E27FC236}">
                <a16:creationId xmlns:a16="http://schemas.microsoft.com/office/drawing/2014/main" id="{D81A41BF-950D-4B65-AC91-DAE424DE51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30" name="Rectangle 6">
            <a:extLst>
              <a:ext uri="{FF2B5EF4-FFF2-40B4-BE49-F238E27FC236}">
                <a16:creationId xmlns:a16="http://schemas.microsoft.com/office/drawing/2014/main" id="{6A65729F-D9DF-4345-93AB-412D56BB3D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1C505AF1-DD2F-4DCE-AABC-3F303E05E1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779917"/>
        </a:buClr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79917"/>
        </a:buClr>
        <a:buSzPct val="80000"/>
        <a:buFont typeface="Wingdings" panose="05000000000000000000" pitchFamily="2" charset="2"/>
        <a:buChar char="u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79917"/>
        </a:buClr>
        <a:buSzPct val="80000"/>
        <a:buFont typeface="Wingdings" panose="05000000000000000000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79917"/>
        </a:buClr>
        <a:buSzPct val="80000"/>
        <a:buFont typeface="Wingdings" panose="05000000000000000000" pitchFamily="2" charset="2"/>
        <a:buChar char="u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79917"/>
        </a:buClr>
        <a:buSzPct val="80000"/>
        <a:buFont typeface="Wingdings" panose="05000000000000000000" pitchFamily="2" charset="2"/>
        <a:buChar char="u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79917"/>
        </a:buClr>
        <a:buSzPct val="80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79917"/>
        </a:buClr>
        <a:buSzPct val="80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79917"/>
        </a:buClr>
        <a:buSzPct val="80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79917"/>
        </a:buClr>
        <a:buSzPct val="80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5.png"/><Relationship Id="rId4" Type="http://schemas.openxmlformats.org/officeDocument/2006/relationships/hyperlink" Target="https://www.revere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B192F"/>
            </a:gs>
            <a:gs pos="87000">
              <a:srgbClr val="193665"/>
            </a:gs>
            <a:gs pos="100000">
              <a:srgbClr val="1C3D7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B4E093-F153-4E6E-BF5C-F8F10B24B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i="1">
              <a:solidFill>
                <a:srgbClr val="FF9933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0F1DF88-3EEF-4207-8486-8172EA526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334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500">
              <a:solidFill>
                <a:srgbClr val="FF9933"/>
              </a:solidFill>
            </a:endParaRPr>
          </a:p>
        </p:txBody>
      </p:sp>
      <p:pic>
        <p:nvPicPr>
          <p:cNvPr id="16389" name="Picture 15">
            <a:extLst>
              <a:ext uri="{FF2B5EF4-FFF2-40B4-BE49-F238E27FC236}">
                <a16:creationId xmlns:a16="http://schemas.microsoft.com/office/drawing/2014/main" id="{FB559550-EDB1-49F3-A913-D63A6B55C61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7">
            <a:extLst>
              <a:ext uri="{FF2B5EF4-FFF2-40B4-BE49-F238E27FC236}">
                <a16:creationId xmlns:a16="http://schemas.microsoft.com/office/drawing/2014/main" id="{E8517F14-F4C9-47CF-80BE-582DE672A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6391" name="Text Box 18">
            <a:extLst>
              <a:ext uri="{FF2B5EF4-FFF2-40B4-BE49-F238E27FC236}">
                <a16:creationId xmlns:a16="http://schemas.microsoft.com/office/drawing/2014/main" id="{97636A24-7936-40AC-B7A7-B0BE7DAF5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5900"/>
            <a:ext cx="914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City of Revere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Hazard Mitigation Plan Update</a:t>
            </a:r>
          </a:p>
        </p:txBody>
      </p:sp>
      <p:sp>
        <p:nvSpPr>
          <p:cNvPr id="16392" name="Text Box 19">
            <a:extLst>
              <a:ext uri="{FF2B5EF4-FFF2-40B4-BE49-F238E27FC236}">
                <a16:creationId xmlns:a16="http://schemas.microsoft.com/office/drawing/2014/main" id="{42F8B6ED-CF29-44F6-9DA2-FA0FEF472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992" y="4985010"/>
            <a:ext cx="5142015" cy="1292662"/>
          </a:xfrm>
          <a:prstGeom prst="rect">
            <a:avLst/>
          </a:prstGeom>
          <a:solidFill>
            <a:schemeClr val="tx1"/>
          </a:solidFill>
          <a:ln w="57150" cmpd="thickThin" algn="ctr">
            <a:solidFill>
              <a:schemeClr val="bg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 Md BT" pitchFamily="34" charset="0"/>
                <a:cs typeface="+mn-cs"/>
              </a:rPr>
              <a:t>Public Stakeholder Meeting #1 </a:t>
            </a:r>
          </a:p>
          <a:p>
            <a:pPr algn="ctr" eaLnBrk="1" hangingPunct="1">
              <a:defRPr/>
            </a:pP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 Md BT" pitchFamily="34" charset="0"/>
                <a:cs typeface="+mn-cs"/>
              </a:rPr>
              <a:t>March 3, 2021</a:t>
            </a:r>
          </a:p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 Md BT" pitchFamily="34" charset="0"/>
                <a:cs typeface="+mn-cs"/>
              </a:rPr>
              <a:t> 6:00 pm – 7:30 pm</a:t>
            </a:r>
          </a:p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Office of Strategic Planning &amp; Economic Development</a:t>
            </a:r>
          </a:p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Virtual Meeting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 Md BT" pitchFamily="34" charset="0"/>
              <a:cs typeface="+mn-cs"/>
            </a:endParaRPr>
          </a:p>
        </p:txBody>
      </p:sp>
      <p:pic>
        <p:nvPicPr>
          <p:cNvPr id="2065" name="Picture 17" descr="City of Revere, Massachusetts">
            <a:extLst>
              <a:ext uri="{FF2B5EF4-FFF2-40B4-BE49-F238E27FC236}">
                <a16:creationId xmlns:a16="http://schemas.microsoft.com/office/drawing/2014/main" id="{5CC13C26-DAA9-4E35-A928-9B80C507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5" y="126814"/>
            <a:ext cx="1050389" cy="105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2CED6CA-4F01-42AB-A1BF-BF311DF0285B}"/>
              </a:ext>
            </a:extLst>
          </p:cNvPr>
          <p:cNvGrpSpPr/>
          <p:nvPr/>
        </p:nvGrpSpPr>
        <p:grpSpPr>
          <a:xfrm>
            <a:off x="1616725" y="1527175"/>
            <a:ext cx="5927075" cy="2788047"/>
            <a:chOff x="930925" y="1848143"/>
            <a:chExt cx="7397827" cy="2949831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2067" name="Picture 19" descr="Business Resources in Revere, MA - City of Revere, Massachusetts">
              <a:extLst>
                <a:ext uri="{FF2B5EF4-FFF2-40B4-BE49-F238E27FC236}">
                  <a16:creationId xmlns:a16="http://schemas.microsoft.com/office/drawing/2014/main" id="{F7506CDF-B4CB-4C74-A7B1-54969E0B6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25" y="1848143"/>
              <a:ext cx="7397827" cy="1479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9" name="Picture 21" descr="Revere Beach Information - City of Revere, Massachusetts">
              <a:extLst>
                <a:ext uri="{FF2B5EF4-FFF2-40B4-BE49-F238E27FC236}">
                  <a16:creationId xmlns:a16="http://schemas.microsoft.com/office/drawing/2014/main" id="{FEC3C2D5-C4EF-46DD-9FCD-7F3D2FBAB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25" y="3318408"/>
              <a:ext cx="7397827" cy="1479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B3B088-ED8F-447F-AEC6-4366F3418658}"/>
              </a:ext>
            </a:extLst>
          </p:cNvPr>
          <p:cNvSpPr txBox="1"/>
          <p:nvPr/>
        </p:nvSpPr>
        <p:spPr>
          <a:xfrm>
            <a:off x="5060551" y="3091094"/>
            <a:ext cx="2483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/>
              <a:t>City of Revere, MA</a:t>
            </a:r>
            <a:br>
              <a:rPr lang="en-US" sz="1800" dirty="0"/>
            </a:br>
            <a:r>
              <a:rPr lang="en-US" sz="1800" dirty="0"/>
              <a:t>Hazard Mitigation Plan Update</a:t>
            </a:r>
            <a:br>
              <a:rPr lang="en-US" sz="1800" dirty="0"/>
            </a:br>
            <a:r>
              <a:rPr lang="en-US" sz="1800" dirty="0"/>
              <a:t>2021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1F5882-B04D-4CB0-A4A6-7A841A8320C3}"/>
              </a:ext>
            </a:extLst>
          </p:cNvPr>
          <p:cNvSpPr/>
          <p:nvPr/>
        </p:nvSpPr>
        <p:spPr bwMode="auto">
          <a:xfrm>
            <a:off x="2000991" y="4999646"/>
            <a:ext cx="5142015" cy="132495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1A3468"/>
                </a:solidFill>
                <a:effectLst/>
                <a:latin typeface="Tahoma" pitchFamily="34" charset="0"/>
              </a:rPr>
              <a:t>Stakeholder Meeting #2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1A3468"/>
                </a:solidFill>
              </a:rPr>
              <a:t>Final Review and Comment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1A3468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1A3468"/>
                </a:solidFill>
              </a:rPr>
              <a:t>October 7, 2021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1A3468"/>
                </a:solidFill>
                <a:effectLst/>
                <a:latin typeface="Tahoma" pitchFamily="34" charset="0"/>
              </a:rPr>
              <a:t>6:00 PM – </a:t>
            </a:r>
            <a:r>
              <a:rPr lang="en-US" sz="1400" dirty="0">
                <a:solidFill>
                  <a:srgbClr val="1A3468"/>
                </a:solidFill>
              </a:rPr>
              <a:t>7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1A3468"/>
                </a:solidFill>
                <a:effectLst/>
                <a:latin typeface="Tahoma" pitchFamily="34" charset="0"/>
              </a:rPr>
              <a:t>:00 PM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1A3468"/>
                </a:solidFill>
              </a:rPr>
              <a:t>Office of Planning &amp; Development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1A3468"/>
                </a:solidFill>
                <a:effectLst/>
                <a:latin typeface="Tahoma" pitchFamily="34" charset="0"/>
              </a:rPr>
              <a:t>Virtual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08FC8-70EB-40FC-9959-AAE9C007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E71DB28E-A0B3-44AE-B615-FE4766E49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334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500">
              <a:solidFill>
                <a:srgbClr val="FF993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B4B3FD-FA5E-46EB-92AE-7389A3F54D78}"/>
              </a:ext>
            </a:extLst>
          </p:cNvPr>
          <p:cNvSpPr txBox="1"/>
          <p:nvPr/>
        </p:nvSpPr>
        <p:spPr>
          <a:xfrm>
            <a:off x="0" y="1447800"/>
            <a:ext cx="9144000" cy="5509200"/>
          </a:xfrm>
          <a:prstGeom prst="rect">
            <a:avLst/>
          </a:prstGeom>
          <a:noFill/>
          <a:ln w="19050" cmpd="dbl">
            <a:noFill/>
          </a:ln>
        </p:spPr>
        <p:txBody>
          <a:bodyPr rIns="548640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marL="228600" lvl="1">
              <a:defRPr/>
            </a:pPr>
            <a:r>
              <a:rPr lang="en-US" dirty="0">
                <a:solidFill>
                  <a:schemeClr val="accent1"/>
                </a:solidFill>
                <a:latin typeface="Futura Lt BT" pitchFamily="34" charset="0"/>
                <a:ea typeface="+mj-ea"/>
                <a:cs typeface="+mj-cs"/>
              </a:rPr>
              <a:t>History of Hazard Mitigation Plans in Revere:    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Futura Lt BT" pitchFamily="34" charset="0"/>
                <a:ea typeface="+mj-ea"/>
                <a:cs typeface="+mj-cs"/>
              </a:rPr>
              <a:t>Requirement to comply with DMA 2000</a:t>
            </a:r>
          </a:p>
          <a:p>
            <a:pPr lvl="2" indent="-571500">
              <a:buFont typeface="Arial" pitchFamily="34" charset="0"/>
              <a:buChar char="•"/>
              <a:defRPr/>
            </a:pPr>
            <a:endParaRPr lang="en-US" sz="2000" dirty="0">
              <a:latin typeface="Futura Lt BT" pitchFamily="34" charset="0"/>
              <a:ea typeface="+mj-ea"/>
              <a:cs typeface="+mj-cs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Futura Lt BT" pitchFamily="34" charset="0"/>
                <a:ea typeface="+mj-ea"/>
                <a:cs typeface="+mj-cs"/>
              </a:rPr>
              <a:t>Initial Plan – 2005 </a:t>
            </a:r>
          </a:p>
          <a:p>
            <a:pPr lvl="2">
              <a:defRPr/>
            </a:pPr>
            <a:endParaRPr lang="en-US" sz="2000" dirty="0">
              <a:latin typeface="Futura Lt BT" pitchFamily="34" charset="0"/>
              <a:ea typeface="+mj-ea"/>
              <a:cs typeface="+mj-cs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Futura Lt BT" pitchFamily="34" charset="0"/>
                <a:ea typeface="+mj-ea"/>
                <a:cs typeface="+mj-cs"/>
              </a:rPr>
              <a:t>First Plan Update </a:t>
            </a:r>
            <a:r>
              <a:rPr lang="en-US" sz="2000" dirty="0">
                <a:latin typeface="Futura Lt BT" pitchFamily="34" charset="0"/>
              </a:rPr>
              <a:t>–</a:t>
            </a:r>
            <a:r>
              <a:rPr lang="en-US" sz="2000" dirty="0">
                <a:latin typeface="Futura Lt BT" pitchFamily="34" charset="0"/>
                <a:ea typeface="+mj-ea"/>
                <a:cs typeface="+mj-cs"/>
              </a:rPr>
              <a:t>  2015 </a:t>
            </a:r>
          </a:p>
          <a:p>
            <a:pPr marL="1714500" lvl="3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Futura Lt BT" pitchFamily="34" charset="0"/>
                <a:ea typeface="+mj-ea"/>
                <a:cs typeface="+mj-cs"/>
              </a:rPr>
              <a:t>Updated hazard areas and development trends</a:t>
            </a:r>
          </a:p>
          <a:p>
            <a:pPr marL="1714500" lvl="3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Futura Lt BT" pitchFamily="34" charset="0"/>
                <a:ea typeface="+mj-ea"/>
                <a:cs typeface="+mj-cs"/>
              </a:rPr>
              <a:t>Some ongoing and some new mitigation measures</a:t>
            </a:r>
          </a:p>
          <a:p>
            <a:pPr lvl="3">
              <a:defRPr/>
            </a:pPr>
            <a:endParaRPr lang="en-US" sz="2000" dirty="0">
              <a:latin typeface="Futura Lt BT" pitchFamily="34" charset="0"/>
              <a:ea typeface="+mj-ea"/>
              <a:cs typeface="+mj-cs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Futura Lt BT" pitchFamily="34" charset="0"/>
              </a:rPr>
              <a:t>Second Plan Update –  2021 (anticipated) </a:t>
            </a:r>
          </a:p>
          <a:p>
            <a:pPr marL="1714500" lvl="3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Futura Lt BT" pitchFamily="34" charset="0"/>
              </a:rPr>
              <a:t>Address climate-based hazards included in the 2018 MA State Hazard Mitigation and Climate Adaptation Plan</a:t>
            </a:r>
          </a:p>
          <a:p>
            <a:pPr marL="1714500" lvl="3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Futura Lt BT" pitchFamily="34" charset="0"/>
              </a:rPr>
              <a:t>Review and comment on previous mitigation actions</a:t>
            </a:r>
          </a:p>
          <a:p>
            <a:pPr marL="1714500" lvl="3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Futura Lt BT" pitchFamily="34" charset="0"/>
              </a:rPr>
              <a:t>Identify any new hazards/mitigation actions</a:t>
            </a:r>
          </a:p>
          <a:p>
            <a:pPr marL="1714500" lvl="3" indent="-342900">
              <a:buFont typeface="Arial" pitchFamily="34" charset="0"/>
              <a:buChar char="•"/>
              <a:defRPr/>
            </a:pPr>
            <a:endParaRPr lang="en-US" sz="2000" dirty="0">
              <a:latin typeface="Futura Lt BT" pitchFamily="34" charset="0"/>
            </a:endParaRPr>
          </a:p>
          <a:p>
            <a:pPr marL="1714500" lvl="3" indent="-342900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6FFCB22-E0AE-4B03-9C50-579C9C3D4ED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8">
            <a:extLst>
              <a:ext uri="{FF2B5EF4-FFF2-40B4-BE49-F238E27FC236}">
                <a16:creationId xmlns:a16="http://schemas.microsoft.com/office/drawing/2014/main" id="{60DDABC4-1FF4-4D58-90D6-D271C9958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3700"/>
            <a:ext cx="861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2021 Revere Hazard Mitigation Plan Update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DD902CA5-B1AA-407D-9D25-A358D093C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ED2D0CA-D910-48B0-9AE6-E8F86BDC2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2C289E-6FAE-4EFF-9553-2D4F40EB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>
            <a:extLst>
              <a:ext uri="{FF2B5EF4-FFF2-40B4-BE49-F238E27FC236}">
                <a16:creationId xmlns:a16="http://schemas.microsoft.com/office/drawing/2014/main" id="{466011DE-31A3-4EA9-8067-7D1AA0153A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22586B47-7D07-4823-A78A-04255899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675" y="2452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2021 Revere Hazard Mitigation Plan Update</a:t>
            </a: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Updated Risk 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37DD9-CB15-46B3-81B9-2B6E9C910344}"/>
              </a:ext>
            </a:extLst>
          </p:cNvPr>
          <p:cNvSpPr txBox="1"/>
          <p:nvPr/>
        </p:nvSpPr>
        <p:spPr>
          <a:xfrm>
            <a:off x="59627" y="1381065"/>
            <a:ext cx="4311205" cy="4801314"/>
          </a:xfrm>
          <a:prstGeom prst="rect">
            <a:avLst/>
          </a:prstGeom>
          <a:noFill/>
          <a:ln w="19050" cmpd="dbl">
            <a:noFill/>
          </a:ln>
        </p:spPr>
        <p:txBody>
          <a:bodyPr wrap="square" rIns="548640">
            <a:spAutoFit/>
          </a:bodyPr>
          <a:lstStyle/>
          <a:p>
            <a:pPr marL="228600" lvl="1">
              <a:defRPr/>
            </a:pPr>
            <a:r>
              <a:rPr lang="en-US" dirty="0">
                <a:solidFill>
                  <a:schemeClr val="accent1"/>
                </a:solidFill>
                <a:latin typeface="Futura Lt BT" panose="020B0402020204020303" charset="0"/>
              </a:rPr>
              <a:t>Risk Assessment</a:t>
            </a:r>
            <a:endParaRPr lang="en-US" dirty="0">
              <a:latin typeface="Futura Lt BT" panose="020B0402020204020303" charset="0"/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1800" dirty="0">
                <a:latin typeface="Futura Lt BT" pitchFamily="34" charset="0"/>
              </a:rPr>
              <a:t>Potential for damages created by the interaction of natural hazards and the community.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1800" dirty="0">
                <a:latin typeface="Futura Lt BT" pitchFamily="34" charset="0"/>
              </a:rPr>
              <a:t>Provides the factual basis for activities proposed in the strategy to reduce losses from identified hazards.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1800" dirty="0">
                <a:latin typeface="Futura Lt BT" pitchFamily="34" charset="0"/>
              </a:rPr>
              <a:t>Local risk assessments must provide information to identify and prioritize mitigation actions to reduce losses from identified hazards.</a:t>
            </a:r>
          </a:p>
          <a:p>
            <a:pPr lvl="1">
              <a:defRPr/>
            </a:pPr>
            <a:endParaRPr lang="en-US" sz="1800" dirty="0">
              <a:latin typeface="Futura Lt BT" pitchFamily="34" charset="0"/>
            </a:endParaRPr>
          </a:p>
          <a:p>
            <a:pPr lvl="1">
              <a:defRPr/>
            </a:pPr>
            <a:endParaRPr lang="en-US" dirty="0">
              <a:latin typeface="Futura Lt BT" pitchFamily="34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</a:endParaRP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1ECEE6F1-C94C-4826-8DAC-168CB58A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6E6621A-A5BE-46A3-B387-35964A9D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D5A55-AA63-4D0A-B13D-A1B9C54A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46C6DFF5-191F-4332-AAF0-08A1EFF3C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49" y="1827218"/>
            <a:ext cx="4592518" cy="28101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E7E51D-EBF0-4127-A00C-693517B49D75}"/>
              </a:ext>
            </a:extLst>
          </p:cNvPr>
          <p:cNvSpPr/>
          <p:nvPr/>
        </p:nvSpPr>
        <p:spPr>
          <a:xfrm>
            <a:off x="-59627" y="55403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1800" dirty="0">
                <a:solidFill>
                  <a:schemeClr val="accent1"/>
                </a:solidFill>
                <a:latin typeface="Futura Lt BT" panose="020B0402020204020303" charset="0"/>
              </a:rPr>
              <a:t>Provides a foundation for the community’s decision makers to evaluate mitigation measures that can help reduce the impacts of a hazard when</a:t>
            </a:r>
            <a:r>
              <a:rPr lang="en-US" sz="1400" dirty="0">
                <a:latin typeface="Futura Lt BT" pitchFamily="34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Futura Lt BT" panose="020B0402020204020303" charset="0"/>
              </a:rPr>
              <a:t>one occurs.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3437B-1185-486D-89D2-104F97C0E137}"/>
              </a:ext>
            </a:extLst>
          </p:cNvPr>
          <p:cNvSpPr txBox="1"/>
          <p:nvPr/>
        </p:nvSpPr>
        <p:spPr>
          <a:xfrm>
            <a:off x="4092349" y="4738330"/>
            <a:ext cx="1556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FEMA, 2013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>
            <a:extLst>
              <a:ext uri="{FF2B5EF4-FFF2-40B4-BE49-F238E27FC236}">
                <a16:creationId xmlns:a16="http://schemas.microsoft.com/office/drawing/2014/main" id="{466011DE-31A3-4EA9-8067-7D1AA0153A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22586B47-7D07-4823-A78A-04255899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1" y="21235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2021 Revere Hazard Mitigation Plan Update</a:t>
            </a: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Updated Risk 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37DD9-CB15-46B3-81B9-2B6E9C910344}"/>
              </a:ext>
            </a:extLst>
          </p:cNvPr>
          <p:cNvSpPr txBox="1"/>
          <p:nvPr/>
        </p:nvSpPr>
        <p:spPr>
          <a:xfrm>
            <a:off x="350521" y="1997839"/>
            <a:ext cx="5102352" cy="3477875"/>
          </a:xfrm>
          <a:prstGeom prst="rect">
            <a:avLst/>
          </a:prstGeom>
          <a:noFill/>
          <a:ln w="19050" cmpd="dbl">
            <a:noFill/>
          </a:ln>
        </p:spPr>
        <p:txBody>
          <a:bodyPr wrap="square" rIns="548640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Futura Lt BT" pitchFamily="34" charset="0"/>
              </a:rPr>
              <a:t>That the plan remains applicable to present-day understanding of vulnerabilities based on most recent assessments, development patterns, and community experiences.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Futura Lt BT" pitchFamily="34" charset="0"/>
              </a:rPr>
              <a:t>That the plan continues to present the best path forward for reducing future damages when natural hazards inevitably occur.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Futura Lt BT" pitchFamily="34" charset="0"/>
              </a:rPr>
              <a:t>Promotes participation and community buy-in.</a:t>
            </a: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1ECEE6F1-C94C-4826-8DAC-168CB58A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6E6621A-A5BE-46A3-B387-35964A9D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D5A55-AA63-4D0A-B13D-A1B9C54A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5DC1C-1863-4AE2-9085-AB117EC998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74" y="2126104"/>
            <a:ext cx="3620005" cy="27340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38659E-B16D-4A9E-8B8E-2E15C46CBB1D}"/>
              </a:ext>
            </a:extLst>
          </p:cNvPr>
          <p:cNvSpPr txBox="1"/>
          <p:nvPr/>
        </p:nvSpPr>
        <p:spPr>
          <a:xfrm>
            <a:off x="39625" y="1467935"/>
            <a:ext cx="8266176" cy="461665"/>
          </a:xfrm>
          <a:prstGeom prst="rect">
            <a:avLst/>
          </a:prstGeom>
          <a:noFill/>
          <a:ln w="19050" cmpd="dbl">
            <a:noFill/>
          </a:ln>
        </p:spPr>
        <p:txBody>
          <a:bodyPr wrap="square" rIns="548640">
            <a:spAutoFit/>
          </a:bodyPr>
          <a:lstStyle/>
          <a:p>
            <a:pPr marL="228600" lvl="1">
              <a:defRPr/>
            </a:pPr>
            <a:r>
              <a:rPr lang="en-US" dirty="0">
                <a:solidFill>
                  <a:schemeClr val="accent1"/>
                </a:solidFill>
                <a:latin typeface="Futura Lt BT" pitchFamily="34" charset="0"/>
              </a:rPr>
              <a:t>Regular updates of the risk assessment ensure:</a:t>
            </a:r>
            <a:endParaRPr lang="en-US" sz="1800" dirty="0">
              <a:latin typeface="Futura Lt BT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C24A56-8BF0-497F-A294-2E85D83C3720}"/>
              </a:ext>
            </a:extLst>
          </p:cNvPr>
          <p:cNvSpPr txBox="1"/>
          <p:nvPr/>
        </p:nvSpPr>
        <p:spPr>
          <a:xfrm>
            <a:off x="5109502" y="4865518"/>
            <a:ext cx="3546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Revere MVP Summary of Findings Report</a:t>
            </a:r>
          </a:p>
        </p:txBody>
      </p:sp>
    </p:spTree>
    <p:extLst>
      <p:ext uri="{BB962C8B-B14F-4D97-AF65-F5344CB8AC3E}">
        <p14:creationId xmlns:p14="http://schemas.microsoft.com/office/powerpoint/2010/main" val="5774982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>
            <a:extLst>
              <a:ext uri="{FF2B5EF4-FFF2-40B4-BE49-F238E27FC236}">
                <a16:creationId xmlns:a16="http://schemas.microsoft.com/office/drawing/2014/main" id="{466011DE-31A3-4EA9-8067-7D1AA0153A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22586B47-7D07-4823-A78A-04255899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" y="18933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2021 Revere Hazard Mitigation Plan Update</a:t>
            </a: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Updated Risk 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37DD9-CB15-46B3-81B9-2B6E9C910344}"/>
              </a:ext>
            </a:extLst>
          </p:cNvPr>
          <p:cNvSpPr txBox="1"/>
          <p:nvPr/>
        </p:nvSpPr>
        <p:spPr>
          <a:xfrm>
            <a:off x="0" y="1447800"/>
            <a:ext cx="5175504" cy="4401205"/>
          </a:xfrm>
          <a:prstGeom prst="rect">
            <a:avLst/>
          </a:prstGeom>
          <a:noFill/>
          <a:ln w="19050" cmpd="dbl">
            <a:noFill/>
          </a:ln>
        </p:spPr>
        <p:txBody>
          <a:bodyPr wrap="square" rIns="548640">
            <a:spAutoFit/>
          </a:bodyPr>
          <a:lstStyle/>
          <a:p>
            <a:pPr marL="228600" lvl="1">
              <a:defRPr/>
            </a:pPr>
            <a:r>
              <a:rPr lang="en-US" sz="2000" dirty="0">
                <a:solidFill>
                  <a:schemeClr val="accent1"/>
                </a:solidFill>
                <a:latin typeface="Futura Lt BT" pitchFamily="34" charset="0"/>
              </a:rPr>
              <a:t>Notable assessments and changes since 2015 update:</a:t>
            </a:r>
          </a:p>
          <a:p>
            <a:pPr marL="228600" lvl="1">
              <a:defRPr/>
            </a:pPr>
            <a:endParaRPr lang="en-US" sz="2000" dirty="0">
              <a:solidFill>
                <a:schemeClr val="accent1"/>
              </a:solidFill>
              <a:latin typeface="Futura Lt BT" pitchFamily="34" charset="0"/>
            </a:endParaRPr>
          </a:p>
          <a:p>
            <a:pPr marL="228600" lvl="1">
              <a:defRPr/>
            </a:pPr>
            <a:r>
              <a:rPr lang="en-US" sz="2000" dirty="0">
                <a:solidFill>
                  <a:schemeClr val="accent1"/>
                </a:solidFill>
                <a:latin typeface="Futura Lt BT" pitchFamily="34" charset="0"/>
              </a:rPr>
              <a:t>Assessments</a:t>
            </a:r>
          </a:p>
          <a:p>
            <a:pPr marL="800100" lvl="2" indent="-342900">
              <a:buFont typeface="Arial" pitchFamily="34" charset="0"/>
              <a:buChar char="•"/>
              <a:defRPr/>
            </a:pPr>
            <a:r>
              <a:rPr lang="en-US" sz="1800" dirty="0">
                <a:latin typeface="Futura Lt BT" pitchFamily="34" charset="0"/>
              </a:rPr>
              <a:t>FEMA defined Special Flood Hazard Area (SFHA) updated in 2017.</a:t>
            </a:r>
          </a:p>
          <a:p>
            <a:pPr marL="800100" lvl="2" indent="-342900">
              <a:buFont typeface="Arial" pitchFamily="34" charset="0"/>
              <a:buChar char="•"/>
              <a:defRPr/>
            </a:pPr>
            <a:r>
              <a:rPr lang="en-US" sz="1800" dirty="0">
                <a:latin typeface="Futura Lt BT" pitchFamily="34" charset="0"/>
              </a:rPr>
              <a:t>Revere Municipal Vulnerability Preparedness (MVP) Summary of Findings Report.</a:t>
            </a:r>
          </a:p>
          <a:p>
            <a:pPr marL="228600" lvl="1">
              <a:defRPr/>
            </a:pPr>
            <a:r>
              <a:rPr lang="en-US" sz="2000" dirty="0">
                <a:solidFill>
                  <a:schemeClr val="accent1"/>
                </a:solidFill>
                <a:latin typeface="Futura Lt BT" pitchFamily="34" charset="0"/>
              </a:rPr>
              <a:t>Changes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1800" dirty="0">
                <a:latin typeface="Futura Lt BT" pitchFamily="34" charset="0"/>
              </a:rPr>
              <a:t>Natural hazards assessed through the context of climate change.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1800" dirty="0">
                <a:latin typeface="Futura Lt BT" pitchFamily="34" charset="0"/>
              </a:rPr>
              <a:t>Incorporated data from FEMA’s National Risk Index into each hazard profiled (where data is available).</a:t>
            </a: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1ECEE6F1-C94C-4826-8DAC-168CB58A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6E6621A-A5BE-46A3-B387-35964A9D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D5A55-AA63-4D0A-B13D-A1B9C54A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9ED2D59-ADEB-43B6-AB18-B6AD3830F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29" y="2185182"/>
            <a:ext cx="3713228" cy="3255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BFD57A-B415-4138-B710-FE8BE24C25A4}"/>
              </a:ext>
            </a:extLst>
          </p:cNvPr>
          <p:cNvSpPr txBox="1"/>
          <p:nvPr/>
        </p:nvSpPr>
        <p:spPr>
          <a:xfrm>
            <a:off x="5175504" y="5456630"/>
            <a:ext cx="2354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Revere SFHA. Source: Mass GIS</a:t>
            </a:r>
          </a:p>
        </p:txBody>
      </p:sp>
    </p:spTree>
    <p:extLst>
      <p:ext uri="{BB962C8B-B14F-4D97-AF65-F5344CB8AC3E}">
        <p14:creationId xmlns:p14="http://schemas.microsoft.com/office/powerpoint/2010/main" val="32060787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>
            <a:extLst>
              <a:ext uri="{FF2B5EF4-FFF2-40B4-BE49-F238E27FC236}">
                <a16:creationId xmlns:a16="http://schemas.microsoft.com/office/drawing/2014/main" id="{466011DE-31A3-4EA9-8067-7D1AA0153A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22586B47-7D07-4823-A78A-04255899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32" y="18933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2021 Revere Hazard Mitigation Plan Update</a:t>
            </a: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Updated Risk 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37DD9-CB15-46B3-81B9-2B6E9C910344}"/>
              </a:ext>
            </a:extLst>
          </p:cNvPr>
          <p:cNvSpPr txBox="1"/>
          <p:nvPr/>
        </p:nvSpPr>
        <p:spPr>
          <a:xfrm>
            <a:off x="-225552" y="1377228"/>
            <a:ext cx="9144000" cy="830997"/>
          </a:xfrm>
          <a:prstGeom prst="rect">
            <a:avLst/>
          </a:prstGeom>
          <a:noFill/>
          <a:ln w="19050" cmpd="dbl">
            <a:noFill/>
          </a:ln>
        </p:spPr>
        <p:txBody>
          <a:bodyPr rIns="548640">
            <a:spAutoFit/>
          </a:bodyPr>
          <a:lstStyle/>
          <a:p>
            <a:pPr marL="228600" lvl="1">
              <a:defRPr/>
            </a:pPr>
            <a:r>
              <a:rPr lang="en-US" dirty="0">
                <a:solidFill>
                  <a:schemeClr val="accent1"/>
                </a:solidFill>
                <a:latin typeface="Futura Lt BT" pitchFamily="34" charset="0"/>
              </a:rPr>
              <a:t>Changes in hazards profiled since 2015 Plan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</a:endParaRP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1ECEE6F1-C94C-4826-8DAC-168CB58A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6E6621A-A5BE-46A3-B387-35964A9D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D5A55-AA63-4D0A-B13D-A1B9C54A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5CC89D81-EDB5-4CC1-A9EB-A077C6828900}"/>
              </a:ext>
            </a:extLst>
          </p:cNvPr>
          <p:cNvGraphicFramePr>
            <a:graphicFrameLocks noGrp="1"/>
          </p:cNvGraphicFramePr>
          <p:nvPr/>
        </p:nvGraphicFramePr>
        <p:xfrm>
          <a:off x="0" y="1813479"/>
          <a:ext cx="9144000" cy="4799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6314160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068387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13375518"/>
                    </a:ext>
                  </a:extLst>
                </a:gridCol>
              </a:tblGrid>
              <a:tr h="393371">
                <a:tc>
                  <a:txBody>
                    <a:bodyPr/>
                    <a:lstStyle/>
                    <a:p>
                      <a:r>
                        <a:rPr lang="en-US" sz="1200" dirty="0"/>
                        <a:t>Primary Climate Change Interaction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Previously Identified 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121393"/>
                  </a:ext>
                </a:extLst>
              </a:tr>
              <a:tr h="319068">
                <a:tc rowSpan="3">
                  <a:txBody>
                    <a:bodyPr/>
                    <a:lstStyle/>
                    <a:p>
                      <a:r>
                        <a:rPr lang="en-US" sz="1200" dirty="0"/>
                        <a:t>Changes in 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Inland Flooding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River flooding (under flood related hazard)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82851522"/>
                  </a:ext>
                </a:extLst>
              </a:tr>
              <a:tr h="3190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Drought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Drought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0420981"/>
                  </a:ext>
                </a:extLst>
              </a:tr>
              <a:tr h="3190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Landslides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Landslide (under geologic hazard)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0208121"/>
                  </a:ext>
                </a:extLst>
              </a:tr>
              <a:tr h="319068">
                <a:tc rowSpan="3">
                  <a:txBody>
                    <a:bodyPr/>
                    <a:lstStyle/>
                    <a:p>
                      <a:r>
                        <a:rPr lang="en-US" sz="1200" dirty="0"/>
                        <a:t>Sea Level 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Coastal Flooding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Coastal flooding (under flood related hazard)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75859335"/>
                  </a:ext>
                </a:extLst>
              </a:tr>
              <a:tr h="3190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Coastal Erosion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Coastal erosion (under flood related hazard)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9832396"/>
                  </a:ext>
                </a:extLst>
              </a:tr>
              <a:tr h="3190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Tsunamis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Tsunami (under flood related hazard)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63234624"/>
                  </a:ext>
                </a:extLst>
              </a:tr>
              <a:tr h="319068">
                <a:tc rowSpan="3">
                  <a:txBody>
                    <a:bodyPr/>
                    <a:lstStyle/>
                    <a:p>
                      <a:r>
                        <a:rPr lang="en-US" sz="1200" dirty="0"/>
                        <a:t>Rising Temperatures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Extreme Temperatures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Extreme temperatures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0559849"/>
                  </a:ext>
                </a:extLst>
              </a:tr>
              <a:tr h="3190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Wildfires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Wildfires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2844404"/>
                  </a:ext>
                </a:extLst>
              </a:tr>
              <a:tr h="3190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Invasive Species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05692645"/>
                  </a:ext>
                </a:extLst>
              </a:tr>
              <a:tr h="319068">
                <a:tc rowSpan="3">
                  <a:txBody>
                    <a:bodyPr/>
                    <a:lstStyle/>
                    <a:p>
                      <a:r>
                        <a:rPr lang="en-US" sz="1200" dirty="0"/>
                        <a:t>Extreme Weather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Hurricanes/Tropical Storms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Hurricanes (wind related hazard)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78712844"/>
                  </a:ext>
                </a:extLst>
              </a:tr>
              <a:tr h="3933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Severe Winter Storms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Winter storms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93135783"/>
                  </a:ext>
                </a:extLst>
              </a:tr>
              <a:tr h="3190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Tornadoes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Tornadoes (under wind related hazards)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42797130"/>
                  </a:ext>
                </a:extLst>
              </a:tr>
              <a:tr h="393371">
                <a:tc>
                  <a:txBody>
                    <a:bodyPr/>
                    <a:lstStyle/>
                    <a:p>
                      <a:r>
                        <a:rPr lang="en-US" sz="1200" dirty="0"/>
                        <a:t>Non-Climate Influenced Hazards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Earthquakes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Earthquakes (under geologic hazard)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1037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6164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>
            <a:extLst>
              <a:ext uri="{FF2B5EF4-FFF2-40B4-BE49-F238E27FC236}">
                <a16:creationId xmlns:a16="http://schemas.microsoft.com/office/drawing/2014/main" id="{466011DE-31A3-4EA9-8067-7D1AA0153A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22586B47-7D07-4823-A78A-04255899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16" y="24257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2021 Revere Hazard Mitigation Plan Update</a:t>
            </a: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Updated Risk Assessment: Population Density</a:t>
            </a: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1ECEE6F1-C94C-4826-8DAC-168CB58A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6E6621A-A5BE-46A3-B387-35964A9D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D5A55-AA63-4D0A-B13D-A1B9C54A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D9C4A9D-7613-4830-AD0F-79B9044C6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78" y="1377228"/>
            <a:ext cx="4676269" cy="5328372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F4312D4-A758-4F83-8BD0-5EBAF177C8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4823855"/>
            <a:ext cx="2408634" cy="18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2670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>
            <a:extLst>
              <a:ext uri="{FF2B5EF4-FFF2-40B4-BE49-F238E27FC236}">
                <a16:creationId xmlns:a16="http://schemas.microsoft.com/office/drawing/2014/main" id="{466011DE-31A3-4EA9-8067-7D1AA0153A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22586B47-7D07-4823-A78A-04255899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32" y="18933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2021 Revere Hazard Mitigation Plan Update</a:t>
            </a: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Updated Risk Assessment: Land Use</a:t>
            </a: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1ECEE6F1-C94C-4826-8DAC-168CB58A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6E6621A-A5BE-46A3-B387-35964A9D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D5A55-AA63-4D0A-B13D-A1B9C54A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EAE81B6-8244-484A-9BD4-6011FD744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14" y="1400914"/>
            <a:ext cx="4658956" cy="5267748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 with medium confidence">
            <a:extLst>
              <a:ext uri="{FF2B5EF4-FFF2-40B4-BE49-F238E27FC236}">
                <a16:creationId xmlns:a16="http://schemas.microsoft.com/office/drawing/2014/main" id="{C8F692EE-3692-4794-8C54-91AF23B159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0" y="5273823"/>
            <a:ext cx="3035827" cy="13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3481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>
            <a:extLst>
              <a:ext uri="{FF2B5EF4-FFF2-40B4-BE49-F238E27FC236}">
                <a16:creationId xmlns:a16="http://schemas.microsoft.com/office/drawing/2014/main" id="{466011DE-31A3-4EA9-8067-7D1AA0153A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22586B47-7D07-4823-A78A-04255899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88" y="17865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2021 Revere Hazard Mitigation Plan Update</a:t>
            </a: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Updated Risk Assessment: Flood Risk</a:t>
            </a: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1ECEE6F1-C94C-4826-8DAC-168CB58A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6E6621A-A5BE-46A3-B387-35964A9D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D5A55-AA63-4D0A-B13D-A1B9C54A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195575B-B420-4502-8473-0E794372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16" y="1460797"/>
            <a:ext cx="4755821" cy="521855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05A837F-0AA2-4452-B695-5414516A6F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0" y="4962997"/>
            <a:ext cx="2912959" cy="17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6843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>
            <a:extLst>
              <a:ext uri="{FF2B5EF4-FFF2-40B4-BE49-F238E27FC236}">
                <a16:creationId xmlns:a16="http://schemas.microsoft.com/office/drawing/2014/main" id="{466011DE-31A3-4EA9-8067-7D1AA0153A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22586B47-7D07-4823-A78A-04255899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84" y="21450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2021 Revere Hazard Mitigation Plan Update</a:t>
            </a: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Updated Risk Assessment: Storm Surge</a:t>
            </a: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1ECEE6F1-C94C-4826-8DAC-168CB58A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6E6621A-A5BE-46A3-B387-35964A9D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D5A55-AA63-4D0A-B13D-A1B9C54A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00F3A02-3766-4E81-8C77-385E0DBA5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30" y="1424184"/>
            <a:ext cx="4715096" cy="5354577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2D4D663-AB43-4297-9756-42C07C00A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0" y="5093852"/>
            <a:ext cx="2857607" cy="16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895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>
            <a:extLst>
              <a:ext uri="{FF2B5EF4-FFF2-40B4-BE49-F238E27FC236}">
                <a16:creationId xmlns:a16="http://schemas.microsoft.com/office/drawing/2014/main" id="{466011DE-31A3-4EA9-8067-7D1AA0153A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22586B47-7D07-4823-A78A-04255899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192" y="19235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2021 Revere Hazard Mitigation Plan Update</a:t>
            </a: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Updated Risk Assessment: Vulnerability</a:t>
            </a: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1ECEE6F1-C94C-4826-8DAC-168CB58A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6E6621A-A5BE-46A3-B387-35964A9D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D5A55-AA63-4D0A-B13D-A1B9C54A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C44BE-E1A2-4927-96AA-F80CF2763838}"/>
              </a:ext>
            </a:extLst>
          </p:cNvPr>
          <p:cNvSpPr txBox="1"/>
          <p:nvPr/>
        </p:nvSpPr>
        <p:spPr>
          <a:xfrm>
            <a:off x="0" y="1377228"/>
            <a:ext cx="9144000" cy="830997"/>
          </a:xfrm>
          <a:prstGeom prst="rect">
            <a:avLst/>
          </a:prstGeom>
          <a:noFill/>
          <a:ln w="19050" cmpd="dbl">
            <a:noFill/>
          </a:ln>
        </p:spPr>
        <p:txBody>
          <a:bodyPr rIns="548640">
            <a:spAutoFit/>
          </a:bodyPr>
          <a:lstStyle/>
          <a:p>
            <a:pPr marL="228600" lvl="1">
              <a:defRPr/>
            </a:pPr>
            <a:r>
              <a:rPr lang="en-US" dirty="0">
                <a:solidFill>
                  <a:schemeClr val="accent1"/>
                </a:solidFill>
                <a:latin typeface="Futura Lt BT" pitchFamily="34" charset="0"/>
              </a:rPr>
              <a:t>Summary of impacts and vulnerability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86E44D8-766A-4077-8960-65BAFCFC8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65233"/>
              </p:ext>
            </p:extLst>
          </p:nvPr>
        </p:nvGraphicFramePr>
        <p:xfrm>
          <a:off x="0" y="1835584"/>
          <a:ext cx="9144000" cy="4422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870">
                  <a:extLst>
                    <a:ext uri="{9D8B030D-6E8A-4147-A177-3AD203B41FA5}">
                      <a16:colId xmlns:a16="http://schemas.microsoft.com/office/drawing/2014/main" val="1012096792"/>
                    </a:ext>
                  </a:extLst>
                </a:gridCol>
                <a:gridCol w="4367130">
                  <a:extLst>
                    <a:ext uri="{9D8B030D-6E8A-4147-A177-3AD203B41FA5}">
                      <a16:colId xmlns:a16="http://schemas.microsoft.com/office/drawing/2014/main" val="33474355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89610971"/>
                    </a:ext>
                  </a:extLst>
                </a:gridCol>
              </a:tblGrid>
              <a:tr h="257376">
                <a:tc>
                  <a:txBody>
                    <a:bodyPr/>
                    <a:lstStyle/>
                    <a:p>
                      <a:r>
                        <a:rPr lang="en-US" sz="1400" dirty="0"/>
                        <a:t>Hazard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Impacts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Vulnerability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222301"/>
                  </a:ext>
                </a:extLst>
              </a:tr>
              <a:tr h="280025">
                <a:tc gridSpan="3">
                  <a:txBody>
                    <a:bodyPr/>
                    <a:lstStyle/>
                    <a:p>
                      <a:r>
                        <a:rPr lang="en-US" sz="1400" b="1" dirty="0"/>
                        <a:t>Changes in Precipitation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839956"/>
                  </a:ext>
                </a:extLst>
              </a:tr>
              <a:tr h="1018112">
                <a:tc>
                  <a:txBody>
                    <a:bodyPr/>
                    <a:lstStyle/>
                    <a:p>
                      <a:r>
                        <a:rPr lang="en-US" sz="1400" dirty="0"/>
                        <a:t>Inland Flooding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Damage to buildings and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Low-lying areas</a:t>
                      </a:r>
                    </a:p>
                    <a:p>
                      <a:pPr marL="285750" indent="-2857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 in the SFHA</a:t>
                      </a:r>
                    </a:p>
                    <a:p>
                      <a:pPr marL="285750" indent="-2857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West/North Revere</a:t>
                      </a:r>
                    </a:p>
                    <a:p>
                      <a:pPr marL="285750" indent="-2857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Sales Creek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34182"/>
                  </a:ext>
                </a:extLst>
              </a:tr>
              <a:tr h="438053">
                <a:tc>
                  <a:txBody>
                    <a:bodyPr/>
                    <a:lstStyle/>
                    <a:p>
                      <a:r>
                        <a:rPr lang="en-US" sz="1400" dirty="0"/>
                        <a:t>Drought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Agricultural production and water access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Residents on private water supply (not a concern in Revere)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1348732"/>
                  </a:ext>
                </a:extLst>
              </a:tr>
              <a:tr h="373591">
                <a:tc>
                  <a:txBody>
                    <a:bodyPr/>
                    <a:lstStyle/>
                    <a:p>
                      <a:r>
                        <a:rPr lang="en-US" sz="1400" dirty="0"/>
                        <a:t>Landslides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Damage to buildings and infrastructure</a:t>
                      </a:r>
                      <a:endParaRPr lang="en-US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Entire City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783171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r>
                        <a:rPr lang="en-US" sz="1400" b="1" dirty="0"/>
                        <a:t>Sea Level Rise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443911"/>
                  </a:ext>
                </a:extLst>
              </a:tr>
              <a:tr h="866542">
                <a:tc>
                  <a:txBody>
                    <a:bodyPr/>
                    <a:lstStyle/>
                    <a:p>
                      <a:r>
                        <a:rPr lang="en-US" sz="1400" dirty="0"/>
                        <a:t>Coastal Flooding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Damage to buildings and infrastructure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Low-lying coastal areas</a:t>
                      </a:r>
                    </a:p>
                    <a:p>
                      <a:pPr marL="285750" indent="-2857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Beachmont</a:t>
                      </a:r>
                    </a:p>
                    <a:p>
                      <a:pPr marL="285750" indent="-2857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 of Pines/Riverside</a:t>
                      </a:r>
                    </a:p>
                    <a:p>
                      <a:pPr marL="285750" indent="-2857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Oak Island/Revere Beach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3385435"/>
                  </a:ext>
                </a:extLst>
              </a:tr>
              <a:tr h="438053">
                <a:tc>
                  <a:txBody>
                    <a:bodyPr/>
                    <a:lstStyle/>
                    <a:p>
                      <a:r>
                        <a:rPr lang="en-US" sz="1400" dirty="0"/>
                        <a:t>Coastal Erosion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Increases vulnerability of residents further from to coast to coastal flooding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Residents adjacent to coastline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6753245"/>
                  </a:ext>
                </a:extLst>
              </a:tr>
              <a:tr h="373591">
                <a:tc>
                  <a:txBody>
                    <a:bodyPr/>
                    <a:lstStyle/>
                    <a:p>
                      <a:r>
                        <a:rPr lang="en-US" sz="1400" dirty="0"/>
                        <a:t>Tsunamis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Damage to buildings and infrastructure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Residents adjacent to coastline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4043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5839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4FCD1D8-6571-47CF-9707-9299F884CAB0}"/>
              </a:ext>
            </a:extLst>
          </p:cNvPr>
          <p:cNvSpPr txBox="1"/>
          <p:nvPr/>
        </p:nvSpPr>
        <p:spPr>
          <a:xfrm>
            <a:off x="0" y="1447800"/>
            <a:ext cx="9144000" cy="5262563"/>
          </a:xfrm>
          <a:prstGeom prst="rect">
            <a:avLst/>
          </a:prstGeom>
          <a:noFill/>
          <a:ln w="19050" cmpd="dbl">
            <a:noFill/>
          </a:ln>
        </p:spPr>
        <p:txBody>
          <a:bodyPr rIns="548640">
            <a:spAutoFit/>
          </a:bodyPr>
          <a:lstStyle/>
          <a:p>
            <a:pPr marL="342900" indent="-342900" algn="ctr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r>
              <a:rPr lang="en-US" dirty="0">
                <a:latin typeface="Futura Lt BT" pitchFamily="34" charset="0"/>
                <a:ea typeface="+mj-ea"/>
                <a:cs typeface="+mj-cs"/>
              </a:rPr>
              <a:t> </a:t>
            </a:r>
          </a:p>
          <a:p>
            <a:pPr lvl="1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marL="1257300" lvl="2" indent="-342900" algn="ctr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3" algn="ctr">
              <a:defRPr/>
            </a:pPr>
            <a:r>
              <a:rPr lang="en-US" dirty="0">
                <a:latin typeface="Futura Lt BT" pitchFamily="34" charset="0"/>
                <a:ea typeface="+mj-ea"/>
                <a:cs typeface="+mj-cs"/>
              </a:rPr>
              <a:t> 	</a:t>
            </a:r>
          </a:p>
          <a:p>
            <a:pPr marL="1257300" lvl="2" indent="-342900" algn="ctr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marL="1257300" lvl="2" indent="-342900" algn="ctr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marL="1257300" lvl="2" indent="-342900" algn="ctr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marL="1257300" lvl="2" indent="-342900" algn="ctr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BA63F-8BA0-4242-890A-DE5F9BBED5A3}"/>
              </a:ext>
            </a:extLst>
          </p:cNvPr>
          <p:cNvSpPr/>
          <p:nvPr/>
        </p:nvSpPr>
        <p:spPr>
          <a:xfrm>
            <a:off x="240700" y="1576388"/>
            <a:ext cx="7724775" cy="4709318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Futura Lt BT" panose="020B0402020204020303"/>
              </a:rPr>
              <a:t>Elle Baker, Open Space and Environmental Planner</a:t>
            </a:r>
          </a:p>
          <a:p>
            <a:r>
              <a:rPr lang="en-US" sz="2000" dirty="0">
                <a:latin typeface="Futura Lt BT" panose="020B0402020204020303"/>
              </a:rPr>
              <a:t>Frank Stringi, City Planner</a:t>
            </a:r>
          </a:p>
          <a:p>
            <a:r>
              <a:rPr lang="en-US" sz="2000" dirty="0">
                <a:latin typeface="Futura Lt BT" panose="020B0402020204020303"/>
              </a:rPr>
              <a:t>Paul Argenzio, Superintendent DPW</a:t>
            </a:r>
          </a:p>
          <a:p>
            <a:r>
              <a:rPr lang="en-US" sz="2000" dirty="0">
                <a:latin typeface="Futura Lt BT" panose="020B0402020204020303"/>
              </a:rPr>
              <a:t>Don </a:t>
            </a:r>
            <a:r>
              <a:rPr lang="en-US" sz="2000" dirty="0" err="1">
                <a:latin typeface="Futura Lt BT" panose="020B0402020204020303"/>
              </a:rPr>
              <a:t>Ciaramella</a:t>
            </a:r>
            <a:r>
              <a:rPr lang="en-US" sz="2000" dirty="0">
                <a:latin typeface="Futura Lt BT" panose="020B0402020204020303"/>
              </a:rPr>
              <a:t>, Chief of Infrastructure</a:t>
            </a:r>
          </a:p>
          <a:p>
            <a:r>
              <a:rPr lang="en-US" sz="2000" dirty="0">
                <a:latin typeface="Futura Lt BT" panose="020B0402020204020303"/>
              </a:rPr>
              <a:t>Joe Maglione, Water, Sewer and Drain </a:t>
            </a:r>
          </a:p>
          <a:p>
            <a:r>
              <a:rPr lang="en-US" sz="2000" dirty="0">
                <a:latin typeface="Futura Lt BT" panose="020B0402020204020303"/>
              </a:rPr>
              <a:t>Nick Rystrom, City Engineer</a:t>
            </a:r>
          </a:p>
          <a:p>
            <a:r>
              <a:rPr lang="en-US" sz="2000" dirty="0">
                <a:latin typeface="Futura Lt BT" panose="020B0402020204020303"/>
              </a:rPr>
              <a:t>Chief Bright, Revere Fire Department</a:t>
            </a:r>
          </a:p>
          <a:p>
            <a:r>
              <a:rPr lang="en-US" sz="2000" dirty="0">
                <a:latin typeface="Futura Lt BT" panose="020B0402020204020303"/>
              </a:rPr>
              <a:t>Captain Robert Fortuna, Revere Fire Department</a:t>
            </a:r>
          </a:p>
          <a:p>
            <a:r>
              <a:rPr lang="en-US" sz="2000" dirty="0">
                <a:latin typeface="Futura Lt BT" panose="020B0402020204020303"/>
              </a:rPr>
              <a:t>Chief Callahan, Chief of Police</a:t>
            </a:r>
          </a:p>
          <a:p>
            <a:r>
              <a:rPr lang="en-US" sz="2000" dirty="0">
                <a:latin typeface="Futura Lt BT" panose="020B0402020204020303"/>
              </a:rPr>
              <a:t>Nick </a:t>
            </a:r>
            <a:r>
              <a:rPr lang="en-US" sz="2000" dirty="0" err="1">
                <a:latin typeface="Futura Lt BT" panose="020B0402020204020303"/>
              </a:rPr>
              <a:t>Moulaison</a:t>
            </a:r>
            <a:r>
              <a:rPr lang="en-US" sz="2000" dirty="0">
                <a:latin typeface="Futura Lt BT" panose="020B0402020204020303"/>
              </a:rPr>
              <a:t>, Chair Conservation Commission</a:t>
            </a:r>
          </a:p>
          <a:p>
            <a:r>
              <a:rPr lang="en-US" sz="2000" dirty="0">
                <a:latin typeface="Futura Lt BT" panose="020B0402020204020303"/>
              </a:rPr>
              <a:t>Dr. Diane Kelly, Superintendent-Revere Public Schools</a:t>
            </a:r>
          </a:p>
          <a:p>
            <a:r>
              <a:rPr lang="en-US" sz="2000" dirty="0">
                <a:latin typeface="Futura Lt BT" panose="020B0402020204020303"/>
              </a:rPr>
              <a:t>Tech Leng, Director of Revere Planning and Development</a:t>
            </a:r>
          </a:p>
          <a:p>
            <a:r>
              <a:rPr lang="en-US" sz="2000" dirty="0">
                <a:latin typeface="Futura Lt BT" panose="020B0402020204020303"/>
              </a:rPr>
              <a:t>Mike Hinojosa, Director of Parks and Recreation</a:t>
            </a:r>
          </a:p>
          <a:p>
            <a:r>
              <a:rPr lang="en-US" sz="2000" dirty="0">
                <a:latin typeface="Futura Lt BT" panose="020B0402020204020303"/>
              </a:rPr>
              <a:t>Dean Harris, Revere Housing Authority </a:t>
            </a:r>
          </a:p>
          <a:p>
            <a:r>
              <a:rPr lang="en-US" sz="2000" dirty="0">
                <a:latin typeface="Futura Lt BT" panose="020B0402020204020303"/>
              </a:rPr>
              <a:t>Ralph </a:t>
            </a:r>
            <a:r>
              <a:rPr lang="en-US" sz="2000" dirty="0" err="1">
                <a:latin typeface="Futura Lt BT" panose="020B0402020204020303"/>
              </a:rPr>
              <a:t>Decicco</a:t>
            </a:r>
            <a:r>
              <a:rPr lang="en-US" sz="2000" dirty="0">
                <a:latin typeface="Futura Lt BT" panose="020B0402020204020303"/>
              </a:rPr>
              <a:t>, Chair, Commission on Disabilities</a:t>
            </a:r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A3A99602-0366-4EC2-A902-700F90B4D4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77174031-A222-4DCC-9A8F-1BB9050E0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398463"/>
            <a:ext cx="8585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Local Hazard Mitigation Planning Committee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62345D2D-0983-4961-A21A-52B677B17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FB1EB4AB-93EB-4E08-B977-404E57DFF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75EC3D-222D-4587-AF51-8234D9E8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B5EE-FCD7-40AD-8BE4-31925D306A9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>
            <a:extLst>
              <a:ext uri="{FF2B5EF4-FFF2-40B4-BE49-F238E27FC236}">
                <a16:creationId xmlns:a16="http://schemas.microsoft.com/office/drawing/2014/main" id="{466011DE-31A3-4EA9-8067-7D1AA0153A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22586B47-7D07-4823-A78A-04255899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44" y="21199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2021 Revere Hazard Mitigation Plan Update</a:t>
            </a: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Updated Risk Assessment: Vulnerability</a:t>
            </a: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1ECEE6F1-C94C-4826-8DAC-168CB58A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6E6621A-A5BE-46A3-B387-35964A9D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D5A55-AA63-4D0A-B13D-A1B9C54A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C44BE-E1A2-4927-96AA-F80CF2763838}"/>
              </a:ext>
            </a:extLst>
          </p:cNvPr>
          <p:cNvSpPr txBox="1"/>
          <p:nvPr/>
        </p:nvSpPr>
        <p:spPr>
          <a:xfrm>
            <a:off x="0" y="1377228"/>
            <a:ext cx="9144000" cy="830997"/>
          </a:xfrm>
          <a:prstGeom prst="rect">
            <a:avLst/>
          </a:prstGeom>
          <a:noFill/>
          <a:ln w="19050" cmpd="dbl">
            <a:noFill/>
          </a:ln>
        </p:spPr>
        <p:txBody>
          <a:bodyPr rIns="548640">
            <a:spAutoFit/>
          </a:bodyPr>
          <a:lstStyle/>
          <a:p>
            <a:pPr marL="228600" lvl="1">
              <a:defRPr/>
            </a:pPr>
            <a:r>
              <a:rPr lang="en-US" dirty="0">
                <a:solidFill>
                  <a:schemeClr val="accent1"/>
                </a:solidFill>
                <a:latin typeface="Futura Lt BT" pitchFamily="34" charset="0"/>
              </a:rPr>
              <a:t>Summary of impacts and vulnerability (continued)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14005A51-D032-4834-9FBF-FEA120B9B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820629"/>
              </p:ext>
            </p:extLst>
          </p:nvPr>
        </p:nvGraphicFramePr>
        <p:xfrm>
          <a:off x="0" y="1881632"/>
          <a:ext cx="9144000" cy="425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534579983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351003488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1554862550"/>
                    </a:ext>
                  </a:extLst>
                </a:gridCol>
              </a:tblGrid>
              <a:tr h="18084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Hazard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Impacts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Vulnerability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810028"/>
                  </a:ext>
                </a:extLst>
              </a:tr>
              <a:tr h="19100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Rising Temperatures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700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Extreme Temperatures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 health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Access to lifeline utilities such as electricity and potable water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Entire city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Emphasis on low-income and elderly residents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381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Wildfires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Damage to buildings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Residents most adjacent to shrubland and MBTA lands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8375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Invasive Species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Rarely impact humans directly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Entire City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4694477"/>
                  </a:ext>
                </a:extLst>
              </a:tr>
              <a:tr h="13639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Extreme Weather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73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Hurricanes/Tropical Storms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Damage to buildings and infrastructure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Entire City is vulnerable to hurricane winds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Low-lying coastal areas are most vulnerable to storm surge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7943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Severe Winter Storms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Inhibit travel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Power outages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Structure fires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Entire city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Emphasis on low-income and elderly residents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6131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Tornadoes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Damage to buildings and infrastructure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Entire City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5178892"/>
                  </a:ext>
                </a:extLst>
              </a:tr>
              <a:tr h="19354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Non-Climate Influenced Hazards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29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Earthquakes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Damage to buildings and infrastructure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Entire City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8623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14440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>
            <a:extLst>
              <a:ext uri="{FF2B5EF4-FFF2-40B4-BE49-F238E27FC236}">
                <a16:creationId xmlns:a16="http://schemas.microsoft.com/office/drawing/2014/main" id="{466011DE-31A3-4EA9-8067-7D1AA0153A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22586B47-7D07-4823-A78A-04255899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12" y="23762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2021 Revere Hazard Mitigation Plan Update</a:t>
            </a: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Updated Strategy</a:t>
            </a: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1ECEE6F1-C94C-4826-8DAC-168CB58A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6E6621A-A5BE-46A3-B387-35964A9D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D5A55-AA63-4D0A-B13D-A1B9C54A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C44BE-E1A2-4927-96AA-F80CF2763838}"/>
              </a:ext>
            </a:extLst>
          </p:cNvPr>
          <p:cNvSpPr txBox="1"/>
          <p:nvPr/>
        </p:nvSpPr>
        <p:spPr>
          <a:xfrm>
            <a:off x="0" y="1377228"/>
            <a:ext cx="9144000" cy="830997"/>
          </a:xfrm>
          <a:prstGeom prst="rect">
            <a:avLst/>
          </a:prstGeom>
          <a:noFill/>
          <a:ln w="19050" cmpd="dbl">
            <a:noFill/>
          </a:ln>
        </p:spPr>
        <p:txBody>
          <a:bodyPr rIns="548640">
            <a:spAutoFit/>
          </a:bodyPr>
          <a:lstStyle/>
          <a:p>
            <a:pPr marL="228600" lvl="1">
              <a:defRPr/>
            </a:pPr>
            <a:r>
              <a:rPr lang="en-US" dirty="0">
                <a:solidFill>
                  <a:schemeClr val="accent1"/>
                </a:solidFill>
                <a:latin typeface="Futura Lt BT" pitchFamily="34" charset="0"/>
              </a:rPr>
              <a:t>Mitigation Goals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C5AE1F-C50D-45D7-9A3B-569EC11B7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211602"/>
              </p:ext>
            </p:extLst>
          </p:nvPr>
        </p:nvGraphicFramePr>
        <p:xfrm>
          <a:off x="240699" y="1926122"/>
          <a:ext cx="8601743" cy="4322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6290">
                  <a:extLst>
                    <a:ext uri="{9D8B030D-6E8A-4147-A177-3AD203B41FA5}">
                      <a16:colId xmlns:a16="http://schemas.microsoft.com/office/drawing/2014/main" val="3750286059"/>
                    </a:ext>
                  </a:extLst>
                </a:gridCol>
                <a:gridCol w="7485453">
                  <a:extLst>
                    <a:ext uri="{9D8B030D-6E8A-4147-A177-3AD203B41FA5}">
                      <a16:colId xmlns:a16="http://schemas.microsoft.com/office/drawing/2014/main" val="3363267643"/>
                    </a:ext>
                  </a:extLst>
                </a:gridCol>
              </a:tblGrid>
              <a:tr h="42500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900">
                          <a:effectLst/>
                        </a:rPr>
                        <a:t>Number</a:t>
                      </a:r>
                      <a:endParaRPr lang="en-US" sz="1600" kern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1755" marT="17780" marB="1778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900">
                          <a:effectLst/>
                        </a:rPr>
                        <a:t>Description</a:t>
                      </a:r>
                      <a:endParaRPr lang="en-US" sz="1600" kern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1755" marT="17780" marB="17780"/>
                </a:tc>
                <a:extLst>
                  <a:ext uri="{0D108BD9-81ED-4DB2-BD59-A6C34878D82A}">
                    <a16:rowId xmlns:a16="http://schemas.microsoft.com/office/drawing/2014/main" val="1541052807"/>
                  </a:ext>
                </a:extLst>
              </a:tr>
              <a:tr h="42500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900">
                          <a:effectLst/>
                        </a:rPr>
                        <a:t>1</a:t>
                      </a:r>
                      <a:endParaRPr lang="en-US" sz="1600" kern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1755" marT="17780" marB="1778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900">
                          <a:effectLst/>
                        </a:rPr>
                        <a:t>Ensure that critical infrastructure sites are protected from natural hazards</a:t>
                      </a:r>
                      <a:endParaRPr lang="en-US" sz="1600" kern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1755" marT="17780" marB="17780"/>
                </a:tc>
                <a:extLst>
                  <a:ext uri="{0D108BD9-81ED-4DB2-BD59-A6C34878D82A}">
                    <a16:rowId xmlns:a16="http://schemas.microsoft.com/office/drawing/2014/main" val="635893741"/>
                  </a:ext>
                </a:extLst>
              </a:tr>
              <a:tr h="42500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900">
                          <a:effectLst/>
                        </a:rPr>
                        <a:t>2</a:t>
                      </a:r>
                      <a:endParaRPr lang="en-US" sz="1600" kern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1755" marT="17780" marB="1778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900">
                          <a:effectLst/>
                        </a:rPr>
                        <a:t>Protect existing residential and business areas from flooding.</a:t>
                      </a:r>
                      <a:endParaRPr lang="en-US" sz="1600" kern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1755" marT="17780" marB="17780"/>
                </a:tc>
                <a:extLst>
                  <a:ext uri="{0D108BD9-81ED-4DB2-BD59-A6C34878D82A}">
                    <a16:rowId xmlns:a16="http://schemas.microsoft.com/office/drawing/2014/main" val="2041266501"/>
                  </a:ext>
                </a:extLst>
              </a:tr>
              <a:tr h="42500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900">
                          <a:effectLst/>
                        </a:rPr>
                        <a:t>3</a:t>
                      </a:r>
                      <a:endParaRPr lang="en-US" sz="1600" kern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1755" marT="17780" marB="1778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900">
                          <a:effectLst/>
                        </a:rPr>
                        <a:t>Make efficient use of public funds for hazard mitigation.</a:t>
                      </a:r>
                      <a:endParaRPr lang="en-US" sz="1600" kern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1755" marT="17780" marB="17780"/>
                </a:tc>
                <a:extLst>
                  <a:ext uri="{0D108BD9-81ED-4DB2-BD59-A6C34878D82A}">
                    <a16:rowId xmlns:a16="http://schemas.microsoft.com/office/drawing/2014/main" val="2069659424"/>
                  </a:ext>
                </a:extLst>
              </a:tr>
              <a:tr h="42500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900">
                          <a:effectLst/>
                        </a:rPr>
                        <a:t>4</a:t>
                      </a:r>
                      <a:endParaRPr lang="en-US" sz="1600" kern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1755" marT="17780" marB="1778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900">
                          <a:effectLst/>
                        </a:rPr>
                        <a:t>Continue to enforce zoning and building regulations.</a:t>
                      </a:r>
                      <a:endParaRPr lang="en-US" sz="1600" kern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1755" marT="17780" marB="17780"/>
                </a:tc>
                <a:extLst>
                  <a:ext uri="{0D108BD9-81ED-4DB2-BD59-A6C34878D82A}">
                    <a16:rowId xmlns:a16="http://schemas.microsoft.com/office/drawing/2014/main" val="741978523"/>
                  </a:ext>
                </a:extLst>
              </a:tr>
              <a:tr h="80090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900">
                          <a:effectLst/>
                        </a:rPr>
                        <a:t>5</a:t>
                      </a:r>
                      <a:endParaRPr lang="en-US" sz="1600" kern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1755" marT="17780" marB="1778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900">
                          <a:effectLst/>
                        </a:rPr>
                        <a:t>Educate the public about zoning and building regulations, particularly with regard to changes in regulations that may affect teardowns and new construction.</a:t>
                      </a:r>
                      <a:endParaRPr lang="en-US" sz="1600" kern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1755" marT="17780" marB="17780"/>
                </a:tc>
                <a:extLst>
                  <a:ext uri="{0D108BD9-81ED-4DB2-BD59-A6C34878D82A}">
                    <a16:rowId xmlns:a16="http://schemas.microsoft.com/office/drawing/2014/main" val="776617626"/>
                  </a:ext>
                </a:extLst>
              </a:tr>
              <a:tr h="54631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900">
                          <a:effectLst/>
                        </a:rPr>
                        <a:t>6</a:t>
                      </a:r>
                      <a:endParaRPr lang="en-US" sz="1600" kern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1755" marT="17780" marB="1778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900">
                          <a:effectLst/>
                        </a:rPr>
                        <a:t>Encourage future development in areas that are not prone to natural hazards.</a:t>
                      </a:r>
                      <a:endParaRPr lang="en-US" sz="1600" kern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1755" marT="17780" marB="17780"/>
                </a:tc>
                <a:extLst>
                  <a:ext uri="{0D108BD9-81ED-4DB2-BD59-A6C34878D82A}">
                    <a16:rowId xmlns:a16="http://schemas.microsoft.com/office/drawing/2014/main" val="502717594"/>
                  </a:ext>
                </a:extLst>
              </a:tr>
              <a:tr h="42500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900">
                          <a:effectLst/>
                        </a:rPr>
                        <a:t>7</a:t>
                      </a:r>
                      <a:endParaRPr lang="en-US" sz="1600" kern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1755" marT="17780" marB="1778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900">
                          <a:effectLst/>
                        </a:rPr>
                        <a:t>Educate the public about natural hazards and mitigation measures.</a:t>
                      </a:r>
                      <a:endParaRPr lang="en-US" sz="1600" kern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1755" marT="17780" marB="17780"/>
                </a:tc>
                <a:extLst>
                  <a:ext uri="{0D108BD9-81ED-4DB2-BD59-A6C34878D82A}">
                    <a16:rowId xmlns:a16="http://schemas.microsoft.com/office/drawing/2014/main" val="875856515"/>
                  </a:ext>
                </a:extLst>
              </a:tr>
              <a:tr h="42500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900">
                          <a:effectLst/>
                        </a:rPr>
                        <a:t>8</a:t>
                      </a:r>
                      <a:endParaRPr lang="en-US" sz="1600" kern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1755" marT="17780" marB="1778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kern="900" dirty="0">
                          <a:effectLst/>
                        </a:rPr>
                        <a:t>Protect the City's ability to respond to various natural hazard events.</a:t>
                      </a:r>
                      <a:endParaRPr lang="en-US" sz="1600" kern="9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1755" marT="17780" marB="17780"/>
                </a:tc>
                <a:extLst>
                  <a:ext uri="{0D108BD9-81ED-4DB2-BD59-A6C34878D82A}">
                    <a16:rowId xmlns:a16="http://schemas.microsoft.com/office/drawing/2014/main" val="632844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90855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24E2757F-66E5-4EF3-867F-EBA1008C2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i="1">
              <a:solidFill>
                <a:srgbClr val="FF9933"/>
              </a:solidFill>
            </a:endParaRP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A266698-6B1D-49A8-80A2-37F2BD64C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334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500">
              <a:solidFill>
                <a:srgbClr val="FF9933"/>
              </a:solidFill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8518188B-193C-415E-B1B8-81CDC1B80A1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B8C527E2-A3B0-4F1E-A0E1-373E478D1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693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2021 Revere Hazard Mitigation Plan Update</a:t>
            </a: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Updated Mitigation Actions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B52D2CE3-558A-41D5-93AF-3AA10245B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0391F3F2-B9F3-4BA9-BE36-A76869F6E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31DDB-24DF-4638-B235-5526D6E7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7DB6933-3FC9-487D-B5B6-C8FBB3380964}"/>
              </a:ext>
            </a:extLst>
          </p:cNvPr>
          <p:cNvSpPr txBox="1">
            <a:spLocks/>
          </p:cNvSpPr>
          <p:nvPr/>
        </p:nvSpPr>
        <p:spPr bwMode="auto">
          <a:xfrm>
            <a:off x="240700" y="1763712"/>
            <a:ext cx="8293700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14300" indent="0">
              <a:buClr>
                <a:schemeClr val="tx1"/>
              </a:buClr>
              <a:buNone/>
              <a:defRPr/>
            </a:pPr>
            <a:r>
              <a:rPr lang="en-US" sz="2000" b="1" kern="0" dirty="0">
                <a:solidFill>
                  <a:schemeClr val="accent1"/>
                </a:solidFill>
                <a:latin typeface="Futura Lt BT" pitchFamily="34" charset="0"/>
              </a:rPr>
              <a:t>New actions identified through the City’s MVP planning process: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Conduct a city-wide drainage study 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Identify a liaison between the City and State to identify and secure funding and increase communication 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Investigate permitting and regulatory process for sand transfer to mitigate coastline erosion 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Mitigate the impact of development and redevelopment by requiring best management practices for stormwater management and incentivizing green infrastructure and green building technologies 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Improve the City's drainage system based on findings of the city-wide drainage study</a:t>
            </a:r>
          </a:p>
        </p:txBody>
      </p:sp>
    </p:spTree>
    <p:extLst>
      <p:ext uri="{BB962C8B-B14F-4D97-AF65-F5344CB8AC3E}">
        <p14:creationId xmlns:p14="http://schemas.microsoft.com/office/powerpoint/2010/main" val="192233577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24E2757F-66E5-4EF3-867F-EBA1008C2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i="1">
              <a:solidFill>
                <a:srgbClr val="FF9933"/>
              </a:solidFill>
            </a:endParaRP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A266698-6B1D-49A8-80A2-37F2BD64C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334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500">
              <a:solidFill>
                <a:srgbClr val="FF9933"/>
              </a:solidFill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8518188B-193C-415E-B1B8-81CDC1B80A1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B8C527E2-A3B0-4F1E-A0E1-373E478D1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559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2021 Revere Hazard Mitigation Plan Update</a:t>
            </a: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Updated Mitigation Actions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B52D2CE3-558A-41D5-93AF-3AA10245B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0391F3F2-B9F3-4BA9-BE36-A76869F6E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31DDB-24DF-4638-B235-5526D6E7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7DB6933-3FC9-487D-B5B6-C8FBB3380964}"/>
              </a:ext>
            </a:extLst>
          </p:cNvPr>
          <p:cNvSpPr txBox="1">
            <a:spLocks/>
          </p:cNvSpPr>
          <p:nvPr/>
        </p:nvSpPr>
        <p:spPr bwMode="auto">
          <a:xfrm>
            <a:off x="240700" y="1763712"/>
            <a:ext cx="8293700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14300" indent="0">
              <a:buClr>
                <a:schemeClr val="tx1"/>
              </a:buClr>
              <a:buNone/>
              <a:defRPr/>
            </a:pPr>
            <a:r>
              <a:rPr lang="en-US" sz="2000" b="1" kern="0" dirty="0">
                <a:solidFill>
                  <a:schemeClr val="accent1"/>
                </a:solidFill>
                <a:latin typeface="Futura Lt BT" pitchFamily="34" charset="0"/>
              </a:rPr>
              <a:t>New actions identified through the City’s MVP planning process (continued):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Improve communication with public and educate public about evacuation plans and natural hazards 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Develop multilingual resources to aid in public education efforts </a:t>
            </a:r>
          </a:p>
          <a:p>
            <a:pPr marL="114300" indent="0">
              <a:buClr>
                <a:schemeClr val="tx1"/>
              </a:buClr>
              <a:buNone/>
              <a:defRPr/>
            </a:pPr>
            <a:endParaRPr lang="en-US" sz="2000" b="1" kern="0" dirty="0">
              <a:latin typeface="Futura Lt BT" pitchFamily="34" charset="0"/>
            </a:endParaRPr>
          </a:p>
          <a:p>
            <a:pPr marL="114300" indent="0">
              <a:buClr>
                <a:schemeClr val="tx1"/>
              </a:buClr>
              <a:buNone/>
              <a:defRPr/>
            </a:pPr>
            <a:endParaRPr lang="en-US" sz="2000" b="1" kern="0" dirty="0"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6696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24E2757F-66E5-4EF3-867F-EBA1008C2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i="1">
              <a:solidFill>
                <a:srgbClr val="FF9933"/>
              </a:solidFill>
            </a:endParaRP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A266698-6B1D-49A8-80A2-37F2BD64C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334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500">
              <a:solidFill>
                <a:srgbClr val="FF9933"/>
              </a:solidFill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8518188B-193C-415E-B1B8-81CDC1B80A1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B8C527E2-A3B0-4F1E-A0E1-373E478D1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56" y="20388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2021 Revere Hazard Mitigation Plan Update</a:t>
            </a: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Updated Mitigation Actions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B52D2CE3-558A-41D5-93AF-3AA10245B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0391F3F2-B9F3-4BA9-BE36-A76869F6E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31DDB-24DF-4638-B235-5526D6E7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7DB6933-3FC9-487D-B5B6-C8FBB3380964}"/>
              </a:ext>
            </a:extLst>
          </p:cNvPr>
          <p:cNvSpPr txBox="1">
            <a:spLocks/>
          </p:cNvSpPr>
          <p:nvPr/>
        </p:nvSpPr>
        <p:spPr bwMode="auto">
          <a:xfrm>
            <a:off x="240700" y="1600200"/>
            <a:ext cx="82937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14300" indent="0">
              <a:buClr>
                <a:schemeClr val="tx1"/>
              </a:buClr>
              <a:buNone/>
              <a:defRPr/>
            </a:pPr>
            <a:r>
              <a:rPr lang="en-US" sz="2000" b="1" kern="0" dirty="0">
                <a:solidFill>
                  <a:schemeClr val="accent1"/>
                </a:solidFill>
                <a:latin typeface="Futura Lt BT" pitchFamily="34" charset="0"/>
              </a:rPr>
              <a:t>New actions identified for the 2021 plan by Local HMP Committee and stakeholders: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Upgrade the Point of Pines pump station and pump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Add new drainage outfall from Malden Street/Washington Avenue area to the Town Line Brook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Increase the city’s tree canopy to reduce heat island effect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Complete Oak Island marsh restoration efforts within east and west sides of Route 1A (marshland acquisition required)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Beach nourishment and erosion control for Revere Beach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Beach nourishment and dune restoration for Point of Pines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Ambrose Park drainage improvements included with park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96697737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24E2757F-66E5-4EF3-867F-EBA1008C2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i="1">
              <a:solidFill>
                <a:srgbClr val="FF9933"/>
              </a:solidFill>
            </a:endParaRP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A266698-6B1D-49A8-80A2-37F2BD64C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334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500">
              <a:solidFill>
                <a:srgbClr val="FF9933"/>
              </a:solidFill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8518188B-193C-415E-B1B8-81CDC1B80A1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B8C527E2-A3B0-4F1E-A0E1-373E478D1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317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2021 Revere Hazard Mitigation Plan Update</a:t>
            </a: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Updated Mitigation Actions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B52D2CE3-558A-41D5-93AF-3AA10245B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0391F3F2-B9F3-4BA9-BE36-A76869F6E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31DDB-24DF-4638-B235-5526D6E7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7DB6933-3FC9-487D-B5B6-C8FBB3380964}"/>
              </a:ext>
            </a:extLst>
          </p:cNvPr>
          <p:cNvSpPr txBox="1">
            <a:spLocks/>
          </p:cNvSpPr>
          <p:nvPr/>
        </p:nvSpPr>
        <p:spPr bwMode="auto">
          <a:xfrm>
            <a:off x="240700" y="1763712"/>
            <a:ext cx="8293700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14300" indent="0">
              <a:buClr>
                <a:schemeClr val="tx1"/>
              </a:buClr>
              <a:buNone/>
              <a:defRPr/>
            </a:pPr>
            <a:r>
              <a:rPr lang="en-US" sz="2000" b="1" kern="0" dirty="0">
                <a:solidFill>
                  <a:schemeClr val="accent1"/>
                </a:solidFill>
                <a:latin typeface="Futura Lt BT" pitchFamily="34" charset="0"/>
              </a:rPr>
              <a:t>New actions identified for the 2021 plan by Local HMP Committee and stakeholders (continued):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Drainage improvements under Route 1A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Route 95 embankment / marsh restoration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Riverfront Master Plan stormwater management and resilience recommendations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Preliminary recommendations from Point of Pines / Riverside Area Coastal Resilience Feasibility Study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Purchase highwater fire trucks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Expand Point of Pines sewer pump station wet well</a:t>
            </a:r>
          </a:p>
        </p:txBody>
      </p:sp>
    </p:spTree>
    <p:extLst>
      <p:ext uri="{BB962C8B-B14F-4D97-AF65-F5344CB8AC3E}">
        <p14:creationId xmlns:p14="http://schemas.microsoft.com/office/powerpoint/2010/main" val="268478197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24E2757F-66E5-4EF3-867F-EBA1008C2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i="1">
              <a:solidFill>
                <a:srgbClr val="FF9933"/>
              </a:solidFill>
            </a:endParaRP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A266698-6B1D-49A8-80A2-37F2BD64C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334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500">
              <a:solidFill>
                <a:srgbClr val="FF9933"/>
              </a:solidFill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8518188B-193C-415E-B1B8-81CDC1B80A1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B8C527E2-A3B0-4F1E-A0E1-373E478D1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2021 Revere Hazard Mitigation Plan Update</a:t>
            </a:r>
          </a:p>
          <a:p>
            <a:pPr algn="ctr" eaLnBrk="1" hangingPunct="1">
              <a:defRPr/>
            </a:pP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Updated Mitigation Actions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B52D2CE3-558A-41D5-93AF-3AA10245B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0391F3F2-B9F3-4BA9-BE36-A76869F6E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31DDB-24DF-4638-B235-5526D6E7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7DB6933-3FC9-487D-B5B6-C8FBB3380964}"/>
              </a:ext>
            </a:extLst>
          </p:cNvPr>
          <p:cNvSpPr txBox="1">
            <a:spLocks/>
          </p:cNvSpPr>
          <p:nvPr/>
        </p:nvSpPr>
        <p:spPr bwMode="auto">
          <a:xfrm>
            <a:off x="240700" y="1763712"/>
            <a:ext cx="8293700" cy="43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14300" indent="0">
              <a:buClr>
                <a:schemeClr val="tx1"/>
              </a:buClr>
              <a:buNone/>
              <a:defRPr/>
            </a:pPr>
            <a:r>
              <a:rPr lang="en-US" sz="2000" b="1" kern="0" dirty="0">
                <a:solidFill>
                  <a:schemeClr val="accent1"/>
                </a:solidFill>
                <a:latin typeface="Futura Lt BT" pitchFamily="34" charset="0"/>
              </a:rPr>
              <a:t>New actions identified for the 2021 plan by Local HMP Committee and stakeholders (continued):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Advocate for ACOE’s Regional Flood Protection Project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Futura Lt BT" pitchFamily="34" charset="0"/>
              </a:rPr>
              <a:t>Reinforce Winthrop Parkway Seawall</a:t>
            </a:r>
          </a:p>
          <a:p>
            <a:pPr marL="4572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2000" b="1" kern="0" dirty="0">
              <a:latin typeface="Futura Lt BT" pitchFamily="34" charset="0"/>
            </a:endParaRPr>
          </a:p>
          <a:p>
            <a:pPr marL="114300" indent="0" algn="ctr">
              <a:buClr>
                <a:schemeClr val="tx1"/>
              </a:buClr>
              <a:buNone/>
              <a:defRPr/>
            </a:pPr>
            <a:r>
              <a:rPr lang="en-US" sz="2000" b="1" i="1" kern="0" dirty="0">
                <a:solidFill>
                  <a:schemeClr val="accent1"/>
                </a:solidFill>
                <a:latin typeface="Futura Lt BT" pitchFamily="34" charset="0"/>
              </a:rPr>
              <a:t>A total of 48 actions included in the 2021 plan.</a:t>
            </a:r>
          </a:p>
          <a:p>
            <a:pPr marL="114300" indent="0">
              <a:buClr>
                <a:schemeClr val="tx1"/>
              </a:buClr>
              <a:buNone/>
              <a:defRPr/>
            </a:pPr>
            <a:endParaRPr lang="en-US" sz="2000" b="1" kern="0" dirty="0"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952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9235CBE-F4A9-4B87-8C9A-F43EEE562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i="1">
              <a:solidFill>
                <a:srgbClr val="FF9933"/>
              </a:solidFill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8BDFD35-DC9A-4E39-94D6-8C01C2D30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334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500">
              <a:solidFill>
                <a:srgbClr val="FF9933"/>
              </a:solidFill>
            </a:endParaRP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2105CA9C-A9FE-42B3-B1F5-73FAC8EA7F5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2861E150-5606-4294-B079-86C4D80E5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70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General Discussion / Q&amp;A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ABAE5441-508D-4B22-BA70-2D86EE631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6E908460-E836-4BFA-B24E-52DD30C3F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9917B8-9B38-4AC2-9411-76E9EF17B170}"/>
              </a:ext>
            </a:extLst>
          </p:cNvPr>
          <p:cNvSpPr txBox="1"/>
          <p:nvPr/>
        </p:nvSpPr>
        <p:spPr>
          <a:xfrm>
            <a:off x="2466181" y="2905780"/>
            <a:ext cx="4378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Questions and Discussion?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1253C5-3499-4A09-AC36-F1037377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44018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DE3F8AA-BDE3-4376-9EC7-85F7F622B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i="1">
              <a:solidFill>
                <a:srgbClr val="FF9933"/>
              </a:solidFill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1CF754D-76B2-4968-B190-0CBFEA454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334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500">
              <a:solidFill>
                <a:srgbClr val="FF9933"/>
              </a:solidFill>
            </a:endParaRP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7735A215-7D43-4E1C-88CB-F5CDFAB6977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4501F32D-582C-453E-8C98-4611D7F3A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70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Wrap-Up</a:t>
            </a:r>
          </a:p>
        </p:txBody>
      </p:sp>
      <p:sp>
        <p:nvSpPr>
          <p:cNvPr id="51206" name="TextBox 1">
            <a:extLst>
              <a:ext uri="{FF2B5EF4-FFF2-40B4-BE49-F238E27FC236}">
                <a16:creationId xmlns:a16="http://schemas.microsoft.com/office/drawing/2014/main" id="{029BDA7A-CEC2-4E87-8C2A-FD671C12F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1" y="1592263"/>
            <a:ext cx="510794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accent1"/>
                </a:solidFill>
                <a:latin typeface="Futura Lt BT" charset="0"/>
              </a:rPr>
              <a:t>For more information, please contact: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latin typeface="Futura Lt BT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>
                <a:latin typeface="Futura Lt BT" charset="0"/>
              </a:rPr>
              <a:t>Office of Planning &amp; Development: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latin typeface="Futura Lt BT" charset="0"/>
              </a:rPr>
              <a:t>Elle Baker, 781-286-8188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latin typeface="Futura Lt BT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b="1" dirty="0">
                <a:latin typeface="Futura Lt BT" charset="0"/>
              </a:rPr>
              <a:t>AECOM: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latin typeface="Futura Lt BT" charset="0"/>
              </a:rPr>
              <a:t>Aaron Weieneth, 617-251-8304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200" dirty="0">
              <a:latin typeface="Futura Lt BT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latin typeface="Futura Lt BT" charset="0"/>
              </a:rPr>
              <a:t> </a:t>
            </a:r>
            <a:r>
              <a:rPr lang="en-US" altLang="en-US" sz="2200" b="1" dirty="0">
                <a:latin typeface="Futura Lt BT" panose="020B0402020204020303"/>
              </a:rPr>
              <a:t>City’s Website: </a:t>
            </a:r>
            <a:r>
              <a:rPr lang="en-US" sz="2400" b="1" dirty="0">
                <a:latin typeface="Futura Lt BT" panose="020B0402020204020303"/>
                <a:hlinkClick r:id="rId4"/>
              </a:rPr>
              <a:t>https://www.revere.org/</a:t>
            </a:r>
            <a:endParaRPr lang="en-US" altLang="en-US" sz="2200" b="1" dirty="0">
              <a:latin typeface="Futura Lt BT" panose="020B0402020204020303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9330FAD5-15E4-477D-8DE7-CDCDC6E8A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EEAE4E1D-50D6-48A9-AD1E-769E6325F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F0368250-B641-4A1B-9292-1678F94A2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80" y="1807534"/>
            <a:ext cx="3259282" cy="42178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486BD3-CC60-48A9-A67F-57AFC1C4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CFEE5699-B326-4876-9545-CAA077224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334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500">
              <a:solidFill>
                <a:srgbClr val="FF9933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46DE9C0-ED24-496B-80C8-AB15B84C4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8993296"/>
              </p:ext>
            </p:extLst>
          </p:nvPr>
        </p:nvGraphicFramePr>
        <p:xfrm>
          <a:off x="304800" y="1926181"/>
          <a:ext cx="8444089" cy="469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15">
            <a:extLst>
              <a:ext uri="{FF2B5EF4-FFF2-40B4-BE49-F238E27FC236}">
                <a16:creationId xmlns:a16="http://schemas.microsoft.com/office/drawing/2014/main" id="{128896CA-8850-4F55-A9EE-8A7BDFCC73F3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8">
            <a:extLst>
              <a:ext uri="{FF2B5EF4-FFF2-40B4-BE49-F238E27FC236}">
                <a16:creationId xmlns:a16="http://schemas.microsoft.com/office/drawing/2014/main" id="{EF7FCD3F-4779-4C83-A1CD-F59D72C05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70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Public Stakeholder Meeting No. 2 Agenda</a:t>
            </a:r>
          </a:p>
        </p:txBody>
      </p:sp>
      <p:pic>
        <p:nvPicPr>
          <p:cNvPr id="3078" name="Picture 7">
            <a:extLst>
              <a:ext uri="{FF2B5EF4-FFF2-40B4-BE49-F238E27FC236}">
                <a16:creationId xmlns:a16="http://schemas.microsoft.com/office/drawing/2014/main" id="{987E9B94-A309-47ED-9835-5814EC2712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7">
            <a:extLst>
              <a:ext uri="{FF2B5EF4-FFF2-40B4-BE49-F238E27FC236}">
                <a16:creationId xmlns:a16="http://schemas.microsoft.com/office/drawing/2014/main" id="{41F43CBD-66A9-4DE6-BB3E-3B967D26D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4D729A-8DD3-40F2-9B7C-DBED1400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18D3FE7-191F-4DAE-B593-96EBD8DCB089}"/>
              </a:ext>
            </a:extLst>
          </p:cNvPr>
          <p:cNvSpPr txBox="1"/>
          <p:nvPr/>
        </p:nvSpPr>
        <p:spPr>
          <a:xfrm>
            <a:off x="0" y="1447800"/>
            <a:ext cx="9144000" cy="5262563"/>
          </a:xfrm>
          <a:prstGeom prst="rect">
            <a:avLst/>
          </a:prstGeom>
          <a:noFill/>
          <a:ln w="19050" cmpd="dbl">
            <a:noFill/>
          </a:ln>
        </p:spPr>
        <p:txBody>
          <a:bodyPr rIns="548640">
            <a:spAutoFit/>
          </a:bodyPr>
          <a:lstStyle/>
          <a:p>
            <a:pPr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r>
              <a:rPr lang="en-US" dirty="0">
                <a:latin typeface="Futura Lt BT" pitchFamily="34" charset="0"/>
                <a:ea typeface="+mj-ea"/>
                <a:cs typeface="+mj-cs"/>
              </a:rPr>
              <a:t> </a:t>
            </a:r>
          </a:p>
          <a:p>
            <a:pPr lvl="1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2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3" algn="ctr">
              <a:defRPr/>
            </a:pPr>
            <a:r>
              <a:rPr lang="en-US" dirty="0">
                <a:latin typeface="Futura Lt BT" pitchFamily="34" charset="0"/>
                <a:ea typeface="+mj-ea"/>
                <a:cs typeface="+mj-cs"/>
              </a:rPr>
              <a:t> 	</a:t>
            </a:r>
          </a:p>
          <a:p>
            <a:pPr lvl="2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2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2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2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2AFCB3F-4E5F-4C3B-85A0-DC9F17870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8416258"/>
              </p:ext>
            </p:extLst>
          </p:nvPr>
        </p:nvGraphicFramePr>
        <p:xfrm>
          <a:off x="0" y="1335314"/>
          <a:ext cx="9144000" cy="472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Rectangle 5">
            <a:extLst>
              <a:ext uri="{FF2B5EF4-FFF2-40B4-BE49-F238E27FC236}">
                <a16:creationId xmlns:a16="http://schemas.microsoft.com/office/drawing/2014/main" id="{89BA58ED-61E7-47CA-9E09-535E2D569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1965168"/>
            <a:ext cx="7188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Futura Lt BT" charset="0"/>
              </a:rPr>
              <a:t>Revere is vulnerable to a variety of hazards ranging from floods, hurricanes, and severe winter weather to storms, extreme winds, and heat waves. </a:t>
            </a: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Futura Lt BT" charset="0"/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Futura Lt BT" charset="0"/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Futura Lt BT" charset="0"/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Futura Lt BT" charset="0"/>
              </a:rPr>
              <a:t>The magnitude of a disaster depends on the intensity of the event, the number of people and structures exposed, and the effectiveness of pre-disaster mitigation actions in protecting people and property.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1CDB055C-B3AF-41DF-B5B1-C1032D9D62C1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id="{85060866-3482-42ED-AA25-9DEA662D7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70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Why is Hazard Mitigation Important?</a:t>
            </a:r>
          </a:p>
        </p:txBody>
      </p:sp>
      <p:pic>
        <p:nvPicPr>
          <p:cNvPr id="7175" name="Picture 9">
            <a:extLst>
              <a:ext uri="{FF2B5EF4-FFF2-40B4-BE49-F238E27FC236}">
                <a16:creationId xmlns:a16="http://schemas.microsoft.com/office/drawing/2014/main" id="{ABD62800-D7AF-4995-8E46-239ED39423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>
            <a:extLst>
              <a:ext uri="{FF2B5EF4-FFF2-40B4-BE49-F238E27FC236}">
                <a16:creationId xmlns:a16="http://schemas.microsoft.com/office/drawing/2014/main" id="{35CDEAB3-9C47-47B4-82CA-8A5F30076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27AA2-EED0-41FA-9D6E-9A37C982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B5EE-FCD7-40AD-8BE4-31925D306A9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EEA69835-ACB1-4524-9332-35348D740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334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500">
              <a:solidFill>
                <a:srgbClr val="FF993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1C9C1-B754-4328-9A04-3E7D74606645}"/>
              </a:ext>
            </a:extLst>
          </p:cNvPr>
          <p:cNvSpPr txBox="1"/>
          <p:nvPr/>
        </p:nvSpPr>
        <p:spPr>
          <a:xfrm>
            <a:off x="0" y="1447800"/>
            <a:ext cx="9144000" cy="5262563"/>
          </a:xfrm>
          <a:prstGeom prst="rect">
            <a:avLst/>
          </a:prstGeom>
          <a:noFill/>
          <a:ln w="19050" cmpd="dbl">
            <a:noFill/>
          </a:ln>
        </p:spPr>
        <p:txBody>
          <a:bodyPr rIns="548640">
            <a:spAutoFit/>
          </a:bodyPr>
          <a:lstStyle/>
          <a:p>
            <a:pPr marL="342900" indent="-342900" algn="ctr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r>
              <a:rPr lang="en-US" dirty="0">
                <a:latin typeface="Futura Lt BT" pitchFamily="34" charset="0"/>
                <a:ea typeface="+mj-ea"/>
                <a:cs typeface="+mj-cs"/>
              </a:rPr>
              <a:t> </a:t>
            </a:r>
          </a:p>
          <a:p>
            <a:pPr lvl="1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marL="1257300" lvl="2" indent="-342900" algn="ctr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3" algn="ctr">
              <a:defRPr/>
            </a:pPr>
            <a:r>
              <a:rPr lang="en-US" dirty="0">
                <a:latin typeface="Futura Lt BT" pitchFamily="34" charset="0"/>
                <a:ea typeface="+mj-ea"/>
                <a:cs typeface="+mj-cs"/>
              </a:rPr>
              <a:t> 	</a:t>
            </a:r>
          </a:p>
          <a:p>
            <a:pPr marL="1257300" lvl="2" indent="-342900" algn="ctr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marL="1257300" lvl="2" indent="-342900" algn="ctr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marL="1257300" lvl="2" indent="-342900" algn="ctr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marL="1257300" lvl="2" indent="-342900" algn="ctr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</p:txBody>
      </p:sp>
      <p:sp>
        <p:nvSpPr>
          <p:cNvPr id="12292" name="Rectangle 40">
            <a:extLst>
              <a:ext uri="{FF2B5EF4-FFF2-40B4-BE49-F238E27FC236}">
                <a16:creationId xmlns:a16="http://schemas.microsoft.com/office/drawing/2014/main" id="{B3D07C16-6228-42FE-9F8F-782F40D33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724025"/>
            <a:ext cx="7753350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Futura Lt BT" charset="0"/>
              </a:rPr>
              <a:t>Updated study by the Multi-Hazard Mitigation Council (part of the National Institute of Building Sciences):  	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F29E6854-47B3-400B-9BA4-A3709149BBC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8">
            <a:extLst>
              <a:ext uri="{FF2B5EF4-FFF2-40B4-BE49-F238E27FC236}">
                <a16:creationId xmlns:a16="http://schemas.microsoft.com/office/drawing/2014/main" id="{3F6E8088-AB19-43CF-9955-C7ABF399A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70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Why is Hazard Mitigation Important?</a:t>
            </a:r>
          </a:p>
        </p:txBody>
      </p:sp>
      <p:pic>
        <p:nvPicPr>
          <p:cNvPr id="12295" name="Picture 12">
            <a:extLst>
              <a:ext uri="{FF2B5EF4-FFF2-40B4-BE49-F238E27FC236}">
                <a16:creationId xmlns:a16="http://schemas.microsoft.com/office/drawing/2014/main" id="{4E0A2AC8-4232-4DF4-8045-7B603A4ED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>
            <a:extLst>
              <a:ext uri="{FF2B5EF4-FFF2-40B4-BE49-F238E27FC236}">
                <a16:creationId xmlns:a16="http://schemas.microsoft.com/office/drawing/2014/main" id="{5D7A0155-7717-461A-9B6A-766ABBBAD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4" t="42171" r="21964" b="13568"/>
          <a:stretch>
            <a:fillRect/>
          </a:stretch>
        </p:blipFill>
        <p:spPr bwMode="auto">
          <a:xfrm>
            <a:off x="1146175" y="2620963"/>
            <a:ext cx="68516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D124A3D5-77C6-458A-B2B1-3F69B14D0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3C03E-581C-4F75-8164-35FEB79E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>
            <a:extLst>
              <a:ext uri="{FF2B5EF4-FFF2-40B4-BE49-F238E27FC236}">
                <a16:creationId xmlns:a16="http://schemas.microsoft.com/office/drawing/2014/main" id="{466011DE-31A3-4EA9-8067-7D1AA0153A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22586B47-7D07-4823-A78A-04255899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70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Mitigation Planning and Plan Updates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37DD9-CB15-46B3-81B9-2B6E9C910344}"/>
              </a:ext>
            </a:extLst>
          </p:cNvPr>
          <p:cNvSpPr txBox="1"/>
          <p:nvPr/>
        </p:nvSpPr>
        <p:spPr>
          <a:xfrm>
            <a:off x="0" y="1447800"/>
            <a:ext cx="9144000" cy="7786747"/>
          </a:xfrm>
          <a:prstGeom prst="rect">
            <a:avLst/>
          </a:prstGeom>
          <a:noFill/>
          <a:ln w="19050" cmpd="dbl">
            <a:noFill/>
          </a:ln>
        </p:spPr>
        <p:txBody>
          <a:bodyPr rIns="548640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1">
              <a:defRPr/>
            </a:pPr>
            <a:r>
              <a:rPr lang="en-US" dirty="0">
                <a:solidFill>
                  <a:srgbClr val="FFC000"/>
                </a:solidFill>
                <a:latin typeface="Futura Lt BT" pitchFamily="34" charset="0"/>
                <a:ea typeface="+mj-ea"/>
                <a:cs typeface="+mj-cs"/>
              </a:rPr>
              <a:t>Disaster Mitigation Act of 2000 (DMA 2000):    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Futura Lt BT" pitchFamily="34" charset="0"/>
                <a:ea typeface="+mj-ea"/>
                <a:cs typeface="+mj-cs"/>
              </a:rPr>
              <a:t>Continued requirement for a State mitigation plan as a condition of disaster assistance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Futura Lt BT" pitchFamily="34" charset="0"/>
                <a:ea typeface="+mj-ea"/>
                <a:cs typeface="+mj-cs"/>
              </a:rPr>
              <a:t>Established a new requirement for local mitigation plans as a condition to be eligible for FEMA Hazard Mitigation Assistance (HMA)</a:t>
            </a:r>
          </a:p>
          <a:p>
            <a:pPr marL="571500" lvl="2">
              <a:defRPr/>
            </a:pPr>
            <a:r>
              <a:rPr lang="en-US" dirty="0">
                <a:solidFill>
                  <a:srgbClr val="FFC000"/>
                </a:solidFill>
                <a:latin typeface="Futura Lt BT" pitchFamily="34" charset="0"/>
                <a:ea typeface="+mj-ea"/>
                <a:cs typeface="+mj-cs"/>
              </a:rPr>
              <a:t>2018 Massachusetts State Hazard Mitigation and Climate Adaptation Plan 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Futura Lt BT" pitchFamily="34" charset="0"/>
                <a:ea typeface="+mj-ea"/>
                <a:cs typeface="+mj-cs"/>
              </a:rPr>
              <a:t>Local plans should address updated hazards in the State plan</a:t>
            </a:r>
          </a:p>
          <a:p>
            <a:pPr marL="1257300" lvl="2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Futura Lt BT" pitchFamily="34" charset="0"/>
                <a:ea typeface="+mj-ea"/>
                <a:cs typeface="+mj-cs"/>
              </a:rPr>
              <a:t>2018 State plan also incorporates climate change</a:t>
            </a:r>
          </a:p>
          <a:p>
            <a:pPr lvl="2">
              <a:defRPr/>
            </a:pPr>
            <a:r>
              <a:rPr lang="en-US" dirty="0">
                <a:latin typeface="Futura Lt BT" pitchFamily="34" charset="0"/>
                <a:ea typeface="+mj-ea"/>
                <a:cs typeface="+mj-cs"/>
              </a:rPr>
              <a:t>	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lvl="2"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endParaRPr lang="en-US" dirty="0">
              <a:latin typeface="Futura Lt BT" pitchFamily="34" charset="0"/>
              <a:ea typeface="+mj-ea"/>
              <a:cs typeface="+mj-cs"/>
            </a:endParaRP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1ECEE6F1-C94C-4826-8DAC-168CB58A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6E6621A-A5BE-46A3-B387-35964A9D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131143-C2D7-43D4-8884-B04CC6D8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119C7B-6F2F-4BB9-BFEC-22FBF2D0B5B5}"/>
              </a:ext>
            </a:extLst>
          </p:cNvPr>
          <p:cNvSpPr txBox="1"/>
          <p:nvPr/>
        </p:nvSpPr>
        <p:spPr>
          <a:xfrm>
            <a:off x="0" y="1447800"/>
            <a:ext cx="9144000" cy="5262563"/>
          </a:xfrm>
          <a:prstGeom prst="rect">
            <a:avLst/>
          </a:prstGeom>
          <a:noFill/>
          <a:ln w="19050" cmpd="dbl">
            <a:noFill/>
          </a:ln>
        </p:spPr>
        <p:txBody>
          <a:bodyPr rIns="548640">
            <a:spAutoFit/>
          </a:bodyPr>
          <a:lstStyle/>
          <a:p>
            <a:pPr marL="342900" indent="-342900" algn="ctr">
              <a:buFont typeface="Arial" pitchFamily="34" charset="0"/>
              <a:buChar char="•"/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r>
              <a:rPr lang="en-US" dirty="0">
                <a:solidFill>
                  <a:srgbClr val="C00000"/>
                </a:solidFill>
                <a:latin typeface="Futura Lt BT" pitchFamily="34" charset="0"/>
                <a:ea typeface="+mj-ea"/>
                <a:cs typeface="+mj-cs"/>
              </a:rPr>
              <a:t>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latin typeface="Futura Lt BT" pitchFamily="34" charset="0"/>
              <a:ea typeface="+mj-ea"/>
              <a:cs typeface="+mj-cs"/>
            </a:endParaRPr>
          </a:p>
          <a:p>
            <a:pPr lvl="1" algn="ctr"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latin typeface="Futura Lt BT" pitchFamily="34" charset="0"/>
              <a:ea typeface="+mj-ea"/>
              <a:cs typeface="+mj-cs"/>
            </a:endParaRPr>
          </a:p>
          <a:p>
            <a:pPr marL="1257300" lvl="2" indent="-342900" algn="ctr">
              <a:buFont typeface="Arial" pitchFamily="34" charset="0"/>
              <a:buChar char="•"/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latin typeface="Futura Lt BT" pitchFamily="34" charset="0"/>
              <a:ea typeface="+mj-ea"/>
              <a:cs typeface="+mj-cs"/>
            </a:endParaRPr>
          </a:p>
          <a:p>
            <a:pPr lvl="3" algn="ctr"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Futura Lt BT" pitchFamily="34" charset="0"/>
                <a:ea typeface="+mj-ea"/>
                <a:cs typeface="+mj-cs"/>
              </a:rPr>
              <a:t> 	</a:t>
            </a:r>
          </a:p>
          <a:p>
            <a:pPr marL="1257300" lvl="2" indent="-342900" algn="ctr">
              <a:buFont typeface="Arial" pitchFamily="34" charset="0"/>
              <a:buChar char="•"/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latin typeface="Futura Lt BT" pitchFamily="34" charset="0"/>
              <a:ea typeface="+mj-ea"/>
              <a:cs typeface="+mj-cs"/>
            </a:endParaRPr>
          </a:p>
          <a:p>
            <a:pPr marL="1257300" lvl="2" indent="-342900" algn="ctr">
              <a:buFont typeface="Arial" pitchFamily="34" charset="0"/>
              <a:buChar char="•"/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latin typeface="Futura Lt BT" pitchFamily="34" charset="0"/>
              <a:ea typeface="+mj-ea"/>
              <a:cs typeface="+mj-cs"/>
            </a:endParaRPr>
          </a:p>
          <a:p>
            <a:pPr marL="1257300" lvl="2" indent="-342900" algn="ctr">
              <a:buFont typeface="Arial" pitchFamily="34" charset="0"/>
              <a:buChar char="•"/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latin typeface="Futura Lt BT" pitchFamily="34" charset="0"/>
              <a:ea typeface="+mj-ea"/>
              <a:cs typeface="+mj-cs"/>
            </a:endParaRPr>
          </a:p>
          <a:p>
            <a:pPr marL="1257300" lvl="2" indent="-342900" algn="ctr">
              <a:buFont typeface="Arial" pitchFamily="34" charset="0"/>
              <a:buChar char="•"/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latin typeface="Futura Lt BT" pitchFamily="34" charset="0"/>
              <a:ea typeface="+mj-ea"/>
              <a:cs typeface="+mj-cs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24E2757F-66E5-4EF3-867F-EBA1008C2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810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000" i="1">
              <a:solidFill>
                <a:srgbClr val="FF9933"/>
              </a:solidFill>
            </a:endParaRP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A266698-6B1D-49A8-80A2-37F2BD64C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334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500">
              <a:solidFill>
                <a:srgbClr val="FF993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24061-06C3-4634-87E1-36A39D76A784}"/>
              </a:ext>
            </a:extLst>
          </p:cNvPr>
          <p:cNvSpPr txBox="1"/>
          <p:nvPr/>
        </p:nvSpPr>
        <p:spPr>
          <a:xfrm>
            <a:off x="685800" y="1317625"/>
            <a:ext cx="8235950" cy="46012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3500" lvl="2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b="1" dirty="0">
                <a:solidFill>
                  <a:schemeClr val="accent1"/>
                </a:solidFill>
                <a:latin typeface="Futura Lt BT" pitchFamily="34" charset="0"/>
                <a:ea typeface="+mj-ea"/>
                <a:cs typeface="+mj-cs"/>
              </a:rPr>
              <a:t>Key Checkpoints Include:</a:t>
            </a:r>
          </a:p>
          <a:p>
            <a:pPr marL="457200" lvl="2" indent="-34290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>
                <a:latin typeface="Futura Lt BT" pitchFamily="34" charset="0"/>
                <a:cs typeface="+mn-cs"/>
              </a:rPr>
              <a:t>January 2021		</a:t>
            </a:r>
            <a:r>
              <a:rPr lang="en-US" sz="2000" b="1" dirty="0">
                <a:latin typeface="Futura Lt BT" pitchFamily="34" charset="0"/>
                <a:cs typeface="+mn-cs"/>
              </a:rPr>
              <a:t>Local HMP Committee Meeting #1</a:t>
            </a:r>
          </a:p>
          <a:p>
            <a:pPr marL="457200" lvl="2" indent="-34290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>
                <a:latin typeface="Futura Lt BT" pitchFamily="34" charset="0"/>
                <a:cs typeface="+mn-cs"/>
              </a:rPr>
              <a:t>March 2021 		</a:t>
            </a:r>
            <a:r>
              <a:rPr lang="en-US" sz="2000" b="1" dirty="0">
                <a:latin typeface="Futura Lt BT" pitchFamily="34" charset="0"/>
                <a:cs typeface="+mn-cs"/>
              </a:rPr>
              <a:t>Public Stakeholder Meeting #1</a:t>
            </a:r>
          </a:p>
          <a:p>
            <a:pPr marL="457200" lvl="2" indent="-34290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>
                <a:latin typeface="Futura Lt BT" pitchFamily="34" charset="0"/>
                <a:cs typeface="+mn-cs"/>
              </a:rPr>
              <a:t>April 2021		</a:t>
            </a:r>
            <a:r>
              <a:rPr lang="en-US" sz="2000" b="1" dirty="0">
                <a:latin typeface="Futura Lt BT" pitchFamily="34" charset="0"/>
                <a:cs typeface="+mn-cs"/>
              </a:rPr>
              <a:t>Local HMP Committee Meeting #2</a:t>
            </a:r>
          </a:p>
          <a:p>
            <a:pPr marL="457200" lvl="2" indent="-34290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>
                <a:latin typeface="Futura Lt BT" pitchFamily="34" charset="0"/>
                <a:cs typeface="+mn-cs"/>
              </a:rPr>
              <a:t>September 2021		</a:t>
            </a:r>
            <a:r>
              <a:rPr lang="en-US" sz="2000" b="1" dirty="0">
                <a:latin typeface="Futura Lt BT" pitchFamily="34" charset="0"/>
                <a:cs typeface="+mn-cs"/>
              </a:rPr>
              <a:t>Draft Updated HMP</a:t>
            </a:r>
          </a:p>
          <a:p>
            <a:pPr marL="457200" lvl="2" indent="-34290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>
                <a:latin typeface="Futura Lt BT" pitchFamily="34" charset="0"/>
                <a:cs typeface="+mn-cs"/>
              </a:rPr>
              <a:t>September 2021	</a:t>
            </a:r>
            <a:r>
              <a:rPr lang="en-US" sz="2000" b="1" dirty="0">
                <a:latin typeface="Futura Lt BT" pitchFamily="34" charset="0"/>
                <a:cs typeface="+mn-cs"/>
              </a:rPr>
              <a:t>	MEMA/FEMA Review Draft HMP Update</a:t>
            </a:r>
          </a:p>
          <a:p>
            <a:pPr marL="457200" lvl="2" indent="-34290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>
                <a:latin typeface="Futura Lt BT" pitchFamily="34" charset="0"/>
                <a:cs typeface="+mn-cs"/>
              </a:rPr>
              <a:t>October 2021		</a:t>
            </a:r>
            <a:r>
              <a:rPr lang="en-US" sz="2000" b="1" dirty="0">
                <a:latin typeface="Futura Lt BT" pitchFamily="34" charset="0"/>
                <a:cs typeface="+mn-cs"/>
              </a:rPr>
              <a:t>Public Stakeholder Meeting #2	</a:t>
            </a:r>
          </a:p>
          <a:p>
            <a:pPr marL="457200" lvl="2" indent="-34290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>
                <a:latin typeface="Futura Lt BT" pitchFamily="34" charset="0"/>
                <a:cs typeface="+mn-cs"/>
              </a:rPr>
              <a:t>TBD			</a:t>
            </a:r>
            <a:r>
              <a:rPr lang="en-US" sz="2000" b="1" dirty="0">
                <a:latin typeface="Futura Lt BT" pitchFamily="34" charset="0"/>
                <a:cs typeface="+mn-cs"/>
              </a:rPr>
              <a:t>MEMA/FEMA Revised HMP Update</a:t>
            </a:r>
          </a:p>
          <a:p>
            <a:pPr marL="457200" lvl="2" indent="-34290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>
                <a:latin typeface="Futura Lt BT" pitchFamily="34" charset="0"/>
                <a:cs typeface="+mn-cs"/>
              </a:rPr>
              <a:t>TBD	</a:t>
            </a:r>
            <a:r>
              <a:rPr lang="en-US" sz="2000" b="1" dirty="0">
                <a:latin typeface="Futura Lt BT" pitchFamily="34" charset="0"/>
                <a:cs typeface="+mn-cs"/>
              </a:rPr>
              <a:t>		Adoption by City Council</a:t>
            </a:r>
          </a:p>
          <a:p>
            <a:pPr marL="114300" lvl="2">
              <a:spcAft>
                <a:spcPts val="600"/>
              </a:spcAft>
              <a:buClr>
                <a:schemeClr val="tx1"/>
              </a:buClr>
              <a:defRPr/>
            </a:pPr>
            <a:endParaRPr lang="en-US" sz="2000" b="1" dirty="0">
              <a:cs typeface="+mn-cs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8518188B-193C-415E-B1B8-81CDC1B80A1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B8C527E2-A3B0-4F1E-A0E1-373E478D1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70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Project Timeline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B52D2CE3-558A-41D5-93AF-3AA10245B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0391F3F2-B9F3-4BA9-BE36-A76869F6E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700" y="7778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D6F194-8959-4795-AD35-69A5D8E3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07DEFED3-FF1D-44D0-BAF1-DAFAC8203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334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500">
              <a:solidFill>
                <a:srgbClr val="FF993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842632-4431-403C-819B-B499FCACA8B3}"/>
              </a:ext>
            </a:extLst>
          </p:cNvPr>
          <p:cNvSpPr txBox="1"/>
          <p:nvPr/>
        </p:nvSpPr>
        <p:spPr>
          <a:xfrm>
            <a:off x="304800" y="1593850"/>
            <a:ext cx="9144000" cy="4416594"/>
          </a:xfrm>
          <a:prstGeom prst="rect">
            <a:avLst/>
          </a:prstGeom>
          <a:noFill/>
          <a:ln w="19050" cmpd="dbl">
            <a:noFill/>
          </a:ln>
        </p:spPr>
        <p:txBody>
          <a:bodyPr rIns="548640">
            <a:spAutoFit/>
          </a:bodyPr>
          <a:lstStyle/>
          <a:p>
            <a:pPr marL="63500" lvl="2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b="1" dirty="0">
                <a:solidFill>
                  <a:schemeClr val="accent1"/>
                </a:solidFill>
                <a:latin typeface="Futura Lt BT" pitchFamily="34" charset="0"/>
                <a:ea typeface="+mj-ea"/>
                <a:cs typeface="+mj-cs"/>
              </a:rPr>
              <a:t>Members of the hazard mitigation planning team include:</a:t>
            </a:r>
          </a:p>
          <a:p>
            <a:pPr>
              <a:defRPr/>
            </a:pPr>
            <a:endParaRPr lang="en-US" sz="2000" dirty="0">
              <a:latin typeface="Futura Lt BT" panose="020B0402020204020303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Futura Lt BT" panose="020B0402020204020303" charset="0"/>
              </a:rPr>
              <a:t>Those who participated in the development of the 2015 Plan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Futura Lt BT" panose="020B0402020204020303" charset="0"/>
              </a:rPr>
              <a:t>Community leaders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Futura Lt BT" panose="020B0402020204020303" charset="0"/>
              </a:rPr>
              <a:t>Neighborhood groups and other non-profit organizations and associations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Futura Lt BT" panose="020B0402020204020303" charset="0"/>
              </a:rPr>
              <a:t>Regional and local government agency representatives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Futura Lt BT" panose="020B0402020204020303" charset="0"/>
              </a:rPr>
              <a:t>Businesses and development organizations and business owners/operators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Futura Lt BT" panose="020B0402020204020303" charset="0"/>
              </a:rPr>
              <a:t>Elected officials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Futura Lt BT" panose="020B0402020204020303" charset="0"/>
              </a:rPr>
              <a:t>Interested citizens</a:t>
            </a:r>
          </a:p>
          <a:p>
            <a:pPr>
              <a:defRPr/>
            </a:pPr>
            <a:endParaRPr lang="en-US" sz="2000" dirty="0">
              <a:latin typeface="Futura Lt BT" panose="020B0402020204020303" charset="0"/>
            </a:endParaRPr>
          </a:p>
          <a:p>
            <a:pPr>
              <a:defRPr/>
            </a:pPr>
            <a:endParaRPr lang="en-US" sz="2000" dirty="0">
              <a:latin typeface="Futura Lt BT" panose="020B0402020204020303" charset="0"/>
              <a:ea typeface="+mj-ea"/>
              <a:cs typeface="+mj-cs"/>
            </a:endParaRP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55543CC0-C6E0-48E1-ACFB-F5989E360D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8">
            <a:extLst>
              <a:ext uri="{FF2B5EF4-FFF2-40B4-BE49-F238E27FC236}">
                <a16:creationId xmlns:a16="http://schemas.microsoft.com/office/drawing/2014/main" id="{81A45F3F-ADD0-4024-AC1C-AEB568013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70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Participation Requirements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960F000F-9D9B-4FA8-8741-4A9FA2938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81A53FE0-6C16-4DEE-92D2-F95074267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887" y="10953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086C8-C841-422E-AB10-B9918F22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488A572F-F704-4C79-99E7-7E1C5571F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334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3500">
              <a:solidFill>
                <a:srgbClr val="FF9933"/>
              </a:solidFill>
            </a:endParaRPr>
          </a:p>
        </p:txBody>
      </p:sp>
      <p:sp>
        <p:nvSpPr>
          <p:cNvPr id="46085" name="Rectangle 7">
            <a:extLst>
              <a:ext uri="{FF2B5EF4-FFF2-40B4-BE49-F238E27FC236}">
                <a16:creationId xmlns:a16="http://schemas.microsoft.com/office/drawing/2014/main" id="{2FEC8CEC-9E9D-4EE3-A8D0-7B1FE3F8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3263"/>
            <a:ext cx="3529013" cy="38052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None/>
              <a:defRPr/>
            </a:pPr>
            <a:endParaRPr lang="en-US" sz="1600" dirty="0">
              <a:cs typeface="+mn-cs"/>
            </a:endParaRPr>
          </a:p>
          <a:p>
            <a:pPr marL="114300" lvl="2">
              <a:spcBef>
                <a:spcPct val="20000"/>
              </a:spcBef>
              <a:buClr>
                <a:srgbClr val="779917"/>
              </a:buClr>
              <a:buSzPct val="80000"/>
              <a:defRPr/>
            </a:pPr>
            <a:r>
              <a:rPr lang="en-US" sz="1600" b="1" dirty="0">
                <a:solidFill>
                  <a:schemeClr val="accent1"/>
                </a:solidFill>
                <a:cs typeface="+mn-cs"/>
              </a:rPr>
              <a:t>Must include:</a:t>
            </a:r>
          </a:p>
          <a:p>
            <a:pPr marL="4572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1600" dirty="0">
                <a:cs typeface="+mn-cs"/>
              </a:rPr>
              <a:t>Neighboring communities</a:t>
            </a:r>
          </a:p>
          <a:p>
            <a:pPr marL="4572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1600" dirty="0">
                <a:cs typeface="+mn-cs"/>
              </a:rPr>
              <a:t>Local and regional agencies involved in hazard mitigation activities</a:t>
            </a:r>
          </a:p>
          <a:p>
            <a:pPr marL="4572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1600" dirty="0">
                <a:cs typeface="+mn-cs"/>
              </a:rPr>
              <a:t>Agencies that have authority to regulate development</a:t>
            </a:r>
          </a:p>
        </p:txBody>
      </p:sp>
      <p:sp>
        <p:nvSpPr>
          <p:cNvPr id="46086" name="Rectangle 8">
            <a:extLst>
              <a:ext uri="{FF2B5EF4-FFF2-40B4-BE49-F238E27FC236}">
                <a16:creationId xmlns:a16="http://schemas.microsoft.com/office/drawing/2014/main" id="{8B7CA495-6D7F-465C-8EC8-D355A7DF4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73263"/>
            <a:ext cx="3287713" cy="38052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None/>
              <a:defRPr/>
            </a:pPr>
            <a:endParaRPr lang="en-US" sz="1600" dirty="0">
              <a:cs typeface="+mn-cs"/>
            </a:endParaRPr>
          </a:p>
          <a:p>
            <a:pPr marL="114300" lvl="2">
              <a:spcBef>
                <a:spcPct val="20000"/>
              </a:spcBef>
              <a:buClr>
                <a:srgbClr val="779917"/>
              </a:buClr>
              <a:buSzPct val="80000"/>
              <a:defRPr/>
            </a:pPr>
            <a:r>
              <a:rPr lang="en-US" sz="1600" b="1" dirty="0">
                <a:solidFill>
                  <a:schemeClr val="accent1"/>
                </a:solidFill>
                <a:cs typeface="+mn-cs"/>
              </a:rPr>
              <a:t>Other interested parties:</a:t>
            </a:r>
          </a:p>
          <a:p>
            <a:pPr marL="3429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1600" dirty="0">
                <a:cs typeface="+mn-cs"/>
              </a:rPr>
              <a:t>Non-profit organizations (i.e., Red Cross, Salvation Army)</a:t>
            </a:r>
          </a:p>
          <a:p>
            <a:pPr marL="3429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1600" dirty="0">
                <a:cs typeface="+mn-cs"/>
              </a:rPr>
              <a:t>Environmental groups</a:t>
            </a:r>
          </a:p>
          <a:p>
            <a:pPr marL="3429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1600" dirty="0">
                <a:cs typeface="+mn-cs"/>
              </a:rPr>
              <a:t>Historic preservation groups</a:t>
            </a:r>
          </a:p>
          <a:p>
            <a:pPr marL="3429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1600" dirty="0">
                <a:cs typeface="+mn-cs"/>
              </a:rPr>
              <a:t>Church organizations</a:t>
            </a:r>
          </a:p>
          <a:p>
            <a:pPr marL="3429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1600" dirty="0">
                <a:cs typeface="+mn-cs"/>
              </a:rPr>
              <a:t>Parks organizations</a:t>
            </a:r>
          </a:p>
          <a:p>
            <a:pPr marL="3429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1600" dirty="0">
                <a:cs typeface="+mn-cs"/>
              </a:rPr>
              <a:t>State, federal, and local government offices</a:t>
            </a:r>
          </a:p>
          <a:p>
            <a:pPr marL="3429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1600" dirty="0">
                <a:cs typeface="+mn-cs"/>
              </a:rPr>
              <a:t>Business and development organizations</a:t>
            </a:r>
          </a:p>
          <a:p>
            <a:pPr marL="11430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53259" name="Rectangle 9">
            <a:extLst>
              <a:ext uri="{FF2B5EF4-FFF2-40B4-BE49-F238E27FC236}">
                <a16:creationId xmlns:a16="http://schemas.microsoft.com/office/drawing/2014/main" id="{C1B937CB-67D2-4FB7-945E-10B977354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1973263"/>
            <a:ext cx="2705100" cy="38052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None/>
              <a:defRPr/>
            </a:pPr>
            <a:endParaRPr lang="en-US" sz="1600" dirty="0">
              <a:cs typeface="+mn-cs"/>
            </a:endParaRPr>
          </a:p>
          <a:p>
            <a:pPr marL="11430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endParaRPr lang="en-US" sz="1600" dirty="0">
              <a:cs typeface="+mn-cs"/>
            </a:endParaRPr>
          </a:p>
          <a:p>
            <a:pPr marL="3429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1600" dirty="0">
                <a:cs typeface="+mn-cs"/>
              </a:rPr>
              <a:t>Transportation entities </a:t>
            </a:r>
          </a:p>
          <a:p>
            <a:pPr marL="3429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1600" dirty="0">
                <a:cs typeface="+mn-cs"/>
              </a:rPr>
              <a:t>Emergency service providers</a:t>
            </a:r>
          </a:p>
          <a:p>
            <a:pPr marL="3429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1600" dirty="0">
                <a:cs typeface="+mn-cs"/>
              </a:rPr>
              <a:t>Academic institutions</a:t>
            </a:r>
          </a:p>
          <a:p>
            <a:pPr marL="3429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1600" dirty="0">
                <a:cs typeface="+mn-cs"/>
              </a:rPr>
              <a:t>Utility providers </a:t>
            </a:r>
          </a:p>
          <a:p>
            <a:pPr marL="3429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1600" dirty="0">
                <a:cs typeface="+mn-cs"/>
              </a:rPr>
              <a:t>Hospitals</a:t>
            </a:r>
          </a:p>
          <a:p>
            <a:pPr marL="3429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1600" dirty="0">
                <a:cs typeface="+mn-cs"/>
              </a:rPr>
              <a:t>Tribal groups</a:t>
            </a:r>
          </a:p>
          <a:p>
            <a:pPr marL="3429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1600" dirty="0">
                <a:cs typeface="+mn-cs"/>
              </a:rPr>
              <a:t>Large businesses</a:t>
            </a:r>
          </a:p>
          <a:p>
            <a:pPr marL="3429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r>
              <a:rPr lang="en-US" sz="1600" dirty="0">
                <a:cs typeface="+mn-cs"/>
              </a:rPr>
              <a:t>Regional planning organizations</a:t>
            </a:r>
          </a:p>
          <a:p>
            <a:pPr marL="1143000" lvl="2" indent="-228600">
              <a:spcBef>
                <a:spcPct val="20000"/>
              </a:spcBef>
              <a:buClr>
                <a:srgbClr val="779917"/>
              </a:buClr>
              <a:buSzPct val="80000"/>
              <a:buFont typeface="Wingdings" pitchFamily="2" charset="2"/>
              <a:buChar char="u"/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28679" name="Rectangle 4">
            <a:extLst>
              <a:ext uri="{FF2B5EF4-FFF2-40B4-BE49-F238E27FC236}">
                <a16:creationId xmlns:a16="http://schemas.microsoft.com/office/drawing/2014/main" id="{962200D6-8472-4A1B-B1C9-1983279CE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2640013"/>
            <a:ext cx="8893175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buClr>
                <a:srgbClr val="779917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991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Char char="•"/>
            </a:pPr>
            <a:endParaRPr lang="en-US" altLang="en-US" sz="2200"/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08BB4FA0-44C9-481A-8B4B-E7C7D48EF4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7">
            <a:extLst>
              <a:ext uri="{FF2B5EF4-FFF2-40B4-BE49-F238E27FC236}">
                <a16:creationId xmlns:a16="http://schemas.microsoft.com/office/drawing/2014/main" id="{B3D274AF-506C-4913-9FA6-E940E0B82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7203"/>
            <a:ext cx="9144000" cy="200025"/>
          </a:xfrm>
          <a:prstGeom prst="rect">
            <a:avLst/>
          </a:prstGeom>
          <a:solidFill>
            <a:srgbClr val="306E6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094D0062-560A-4030-B418-EFFCB0E6E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70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 Engagement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8D9434-B1B0-4F79-9B08-F123C36CB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887" y="109538"/>
            <a:ext cx="10902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22F46-2DB5-48F8-8E53-9628B7B4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340B-A2D0-4D5A-B79F-1B32632CCBD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ellevue PD Pres">
  <a:themeElements>
    <a:clrScheme name="">
      <a:dk1>
        <a:srgbClr val="000000"/>
      </a:dk1>
      <a:lt1>
        <a:srgbClr val="FFFFFF"/>
      </a:lt1>
      <a:dk2>
        <a:srgbClr val="22498E"/>
      </a:dk2>
      <a:lt2>
        <a:srgbClr val="D6F10F"/>
      </a:lt2>
      <a:accent1>
        <a:srgbClr val="DC9B18"/>
      </a:accent1>
      <a:accent2>
        <a:srgbClr val="3333CC"/>
      </a:accent2>
      <a:accent3>
        <a:srgbClr val="ABB1C6"/>
      </a:accent3>
      <a:accent4>
        <a:srgbClr val="DADADA"/>
      </a:accent4>
      <a:accent5>
        <a:srgbClr val="EBCBAB"/>
      </a:accent5>
      <a:accent6>
        <a:srgbClr val="2D2DB9"/>
      </a:accent6>
      <a:hlink>
        <a:srgbClr val="8364DC"/>
      </a:hlink>
      <a:folHlink>
        <a:srgbClr val="B2B2B2"/>
      </a:folHlink>
    </a:clrScheme>
    <a:fontScheme name="Bellevue PD Pr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ellevue PD Pr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llevue PD Pr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llevue PD Pr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llevue PD Pr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llevue PD P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llevue PD P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llevue PD P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2498E"/>
    </a:dk2>
    <a:lt2>
      <a:srgbClr val="D6F10F"/>
    </a:lt2>
    <a:accent1>
      <a:srgbClr val="DC9B18"/>
    </a:accent1>
    <a:accent2>
      <a:srgbClr val="3333CC"/>
    </a:accent2>
    <a:accent3>
      <a:srgbClr val="ABB1C6"/>
    </a:accent3>
    <a:accent4>
      <a:srgbClr val="DADADA"/>
    </a:accent4>
    <a:accent5>
      <a:srgbClr val="EBCBAB"/>
    </a:accent5>
    <a:accent6>
      <a:srgbClr val="2D2DB9"/>
    </a:accent6>
    <a:hlink>
      <a:srgbClr val="8364DC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8692832C29324789F29B545960365F" ma:contentTypeVersion="4" ma:contentTypeDescription="Create a new document." ma:contentTypeScope="" ma:versionID="d306fccff6bb02dea647e8608e0e384b">
  <xsd:schema xmlns:xsd="http://www.w3.org/2001/XMLSchema" xmlns:xs="http://www.w3.org/2001/XMLSchema" xmlns:p="http://schemas.microsoft.com/office/2006/metadata/properties" xmlns:ns2="0fa6210e-8d79-4649-ac72-4ce2c6bc82c5" targetNamespace="http://schemas.microsoft.com/office/2006/metadata/properties" ma:root="true" ma:fieldsID="e00cf07f3362bad06b451705950dc8f1" ns2:_="">
    <xsd:import namespace="0fa6210e-8d79-4649-ac72-4ce2c6bc82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6210e-8d79-4649-ac72-4ce2c6bc8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042EA9-9CD5-41A6-AEA5-38FC0D52D54B}">
  <ds:schemaRefs>
    <ds:schemaRef ds:uri="0fa6210e-8d79-4649-ac72-4ce2c6bc82c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306935-D2B7-4FA5-9842-4924EB734B40}">
  <ds:schemaRefs>
    <ds:schemaRef ds:uri="0fa6210e-8d79-4649-ac72-4ce2c6bc82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7CF0D1-C4D6-4C7D-BBF5-1AF16D57D2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30318</TotalTime>
  <Words>2101</Words>
  <Application>Microsoft Office PowerPoint</Application>
  <PresentationFormat>On-screen Show (4:3)</PresentationFormat>
  <Paragraphs>444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Futura Lt BT</vt:lpstr>
      <vt:lpstr>Wingdings</vt:lpstr>
      <vt:lpstr>AvantGarde Md BT</vt:lpstr>
      <vt:lpstr>Times New Roman</vt:lpstr>
      <vt:lpstr>Tahoma</vt:lpstr>
      <vt:lpstr>Arial</vt:lpstr>
      <vt:lpstr>Bellevue PD Pres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</dc:title>
  <dc:creator>The Ostrye's</dc:creator>
  <cp:lastModifiedBy>Tarik Maddrey</cp:lastModifiedBy>
  <cp:revision>1037</cp:revision>
  <cp:lastPrinted>2021-10-07T21:02:10Z</cp:lastPrinted>
  <dcterms:created xsi:type="dcterms:W3CDTF">2001-02-06T01:19:22Z</dcterms:created>
  <dcterms:modified xsi:type="dcterms:W3CDTF">2021-10-19T19:31:24Z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0x0101006B8692832C29324789F29B545960365F</vt:lpwstr>
  </property>
</Properties>
</file>